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7" r:id="rId2"/>
    <p:sldId id="295" r:id="rId3"/>
    <p:sldId id="366" r:id="rId4"/>
    <p:sldId id="261" r:id="rId5"/>
    <p:sldId id="346" r:id="rId6"/>
    <p:sldId id="408" r:id="rId7"/>
    <p:sldId id="422" r:id="rId8"/>
    <p:sldId id="270" r:id="rId9"/>
    <p:sldId id="262" r:id="rId10"/>
    <p:sldId id="300" r:id="rId11"/>
    <p:sldId id="268" r:id="rId12"/>
    <p:sldId id="304" r:id="rId13"/>
    <p:sldId id="306" r:id="rId14"/>
    <p:sldId id="424" r:id="rId15"/>
    <p:sldId id="312" r:id="rId16"/>
    <p:sldId id="271" r:id="rId17"/>
    <p:sldId id="314" r:id="rId18"/>
    <p:sldId id="317" r:id="rId19"/>
    <p:sldId id="369" r:id="rId20"/>
    <p:sldId id="320" r:id="rId21"/>
    <p:sldId id="370" r:id="rId22"/>
    <p:sldId id="371" r:id="rId23"/>
    <p:sldId id="321" r:id="rId24"/>
    <p:sldId id="322" r:id="rId25"/>
    <p:sldId id="326" r:id="rId26"/>
    <p:sldId id="324" r:id="rId27"/>
    <p:sldId id="420" r:id="rId28"/>
    <p:sldId id="372" r:id="rId29"/>
    <p:sldId id="373" r:id="rId30"/>
    <p:sldId id="327" r:id="rId31"/>
    <p:sldId id="275" r:id="rId32"/>
    <p:sldId id="374" r:id="rId33"/>
    <p:sldId id="375" r:id="rId34"/>
    <p:sldId id="376" r:id="rId35"/>
    <p:sldId id="394" r:id="rId36"/>
    <p:sldId id="395" r:id="rId37"/>
    <p:sldId id="397" r:id="rId38"/>
    <p:sldId id="398" r:id="rId39"/>
    <p:sldId id="399" r:id="rId40"/>
    <p:sldId id="400" r:id="rId41"/>
    <p:sldId id="401" r:id="rId42"/>
    <p:sldId id="476" r:id="rId43"/>
    <p:sldId id="438" r:id="rId44"/>
    <p:sldId id="457" r:id="rId45"/>
    <p:sldId id="441" r:id="rId46"/>
    <p:sldId id="478" r:id="rId47"/>
    <p:sldId id="477" r:id="rId48"/>
    <p:sldId id="377" r:id="rId49"/>
    <p:sldId id="378" r:id="rId50"/>
    <p:sldId id="379" r:id="rId51"/>
    <p:sldId id="407" r:id="rId52"/>
    <p:sldId id="385" r:id="rId53"/>
    <p:sldId id="381" r:id="rId54"/>
    <p:sldId id="384" r:id="rId55"/>
    <p:sldId id="406" r:id="rId56"/>
    <p:sldId id="380" r:id="rId57"/>
    <p:sldId id="409" r:id="rId58"/>
    <p:sldId id="410" r:id="rId59"/>
    <p:sldId id="411" r:id="rId60"/>
    <p:sldId id="412" r:id="rId61"/>
    <p:sldId id="413" r:id="rId62"/>
    <p:sldId id="414" r:id="rId63"/>
    <p:sldId id="415" r:id="rId64"/>
    <p:sldId id="416" r:id="rId65"/>
    <p:sldId id="417" r:id="rId66"/>
    <p:sldId id="418" r:id="rId67"/>
    <p:sldId id="382" r:id="rId68"/>
    <p:sldId id="386" r:id="rId69"/>
    <p:sldId id="421" r:id="rId70"/>
    <p:sldId id="423" r:id="rId71"/>
    <p:sldId id="425" r:id="rId72"/>
    <p:sldId id="383" r:id="rId73"/>
    <p:sldId id="426" r:id="rId74"/>
    <p:sldId id="427" r:id="rId75"/>
    <p:sldId id="419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65"/>
    <p:restoredTop sz="94652"/>
  </p:normalViewPr>
  <p:slideViewPr>
    <p:cSldViewPr snapToGrid="0" snapToObjects="1">
      <p:cViewPr>
        <p:scale>
          <a:sx n="140" d="100"/>
          <a:sy n="140" d="100"/>
        </p:scale>
        <p:origin x="120" y="-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3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prot.org/uniprot/Q0ZME7" TargetMode="External"/><Relationship Id="rId13" Type="http://schemas.openxmlformats.org/officeDocument/2006/relationships/hyperlink" Target="https://www.uniprot.org/taxonomy/1263720" TargetMode="External"/><Relationship Id="rId18" Type="http://schemas.openxmlformats.org/officeDocument/2006/relationships/hyperlink" Target="https://www.uniprot.org/taxonomy/442736" TargetMode="External"/><Relationship Id="rId3" Type="http://schemas.openxmlformats.org/officeDocument/2006/relationships/hyperlink" Target="https://www.uniprot.org/taxonomy/11129" TargetMode="External"/><Relationship Id="rId7" Type="http://schemas.openxmlformats.org/officeDocument/2006/relationships/hyperlink" Target="https://www.uniprot.org/uniprot/P36334" TargetMode="External"/><Relationship Id="rId12" Type="http://schemas.openxmlformats.org/officeDocument/2006/relationships/hyperlink" Target="https://www.uniprot.org/taxonomy/11142" TargetMode="External"/><Relationship Id="rId17" Type="http://schemas.openxmlformats.org/officeDocument/2006/relationships/hyperlink" Target="https://www.uniprot.org/taxonomy/349344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uniprot.org/taxonomy/443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prot.org/uniprot/P11223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uniprot.org/uniprot/K9N5Q8" TargetMode="External"/><Relationship Id="rId15" Type="http://schemas.openxmlformats.org/officeDocument/2006/relationships/hyperlink" Target="https://www.uniprot.org/taxonomy/31631" TargetMode="External"/><Relationship Id="rId10" Type="http://schemas.openxmlformats.org/officeDocument/2006/relationships/hyperlink" Target="https://www.uniprot.org/uniprot/Q3LZX1" TargetMode="External"/><Relationship Id="rId19" Type="http://schemas.openxmlformats.org/officeDocument/2006/relationships/hyperlink" Target="https://www.uniprot.org/uniprot/P25190" TargetMode="External"/><Relationship Id="rId4" Type="http://schemas.openxmlformats.org/officeDocument/2006/relationships/hyperlink" Target="https://www.uniprot.org/uniprot/P11224" TargetMode="External"/><Relationship Id="rId9" Type="http://schemas.openxmlformats.org/officeDocument/2006/relationships/hyperlink" Target="https://www.uniprot.org/uniprot/Q3I5J5" TargetMode="External"/><Relationship Id="rId14" Type="http://schemas.openxmlformats.org/officeDocument/2006/relationships/hyperlink" Target="https://www.uniprot.org/taxonomy/111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uniprot/J9TE86" TargetMode="External"/><Relationship Id="rId2" Type="http://schemas.openxmlformats.org/officeDocument/2006/relationships/hyperlink" Target="https://www.uniprot.org/uniprot/P0C6X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iprot.org/uniprot/P59595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2</a:t>
            </a:r>
            <a:r>
              <a:rPr lang="en-US" altLang="ko-KR" b="1" baseline="30000" dirty="0">
                <a:latin typeface="Arial"/>
                <a:cs typeface="Arial"/>
              </a:rPr>
              <a:t>nd</a:t>
            </a:r>
            <a:r>
              <a:rPr lang="en-US" altLang="ko-KR" b="1" dirty="0">
                <a:latin typeface="Arial"/>
                <a:cs typeface="Arial"/>
              </a:rPr>
              <a:t> Lecture														2020.3.26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082" y="2747244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rial"/>
                <a:cs typeface="Arial"/>
              </a:rPr>
              <a:t>유닉스 커맨드 라인 및 커맨드 </a:t>
            </a:r>
            <a:r>
              <a:rPr lang="ko-KR" altLang="en-US" sz="2400" dirty="0" err="1">
                <a:latin typeface="Arial"/>
                <a:cs typeface="Arial"/>
              </a:rPr>
              <a:t>라인용</a:t>
            </a:r>
            <a:r>
              <a:rPr lang="ko-KR" altLang="en-US" sz="2400" dirty="0">
                <a:latin typeface="Arial"/>
                <a:cs typeface="Arial"/>
              </a:rPr>
              <a:t> 프로그램 사용</a:t>
            </a:r>
            <a:endParaRPr lang="en-US" altLang="ko-KR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>
                <a:latin typeface="Arial"/>
                <a:cs typeface="Arial"/>
              </a:rPr>
              <a:t>서열다중정렬 </a:t>
            </a:r>
            <a:r>
              <a:rPr lang="en-US" altLang="ko-KR" sz="2400" dirty="0">
                <a:latin typeface="Arial"/>
                <a:cs typeface="Arial"/>
              </a:rPr>
              <a:t>(Multiple Sequence Alignments)</a:t>
            </a:r>
            <a:r>
              <a:rPr lang="ko-KR" altLang="en-US" sz="2400" dirty="0">
                <a:latin typeface="Arial"/>
                <a:cs typeface="Arial"/>
              </a:rPr>
              <a:t>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22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618" y="1269697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8669" y="941987"/>
            <a:ext cx="8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692" y="132035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5692" y="172574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2618" y="1779787"/>
            <a:ext cx="5823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Bin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BIO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DB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lib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242302" y="4374341"/>
            <a:ext cx="63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….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8669" y="2595011"/>
            <a:ext cx="685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App</a:t>
            </a:r>
          </a:p>
          <a:p>
            <a:r>
              <a:rPr lang="en-US" dirty="0">
                <a:latin typeface="Arial"/>
                <a:cs typeface="Arial"/>
              </a:rPr>
              <a:t>Data</a:t>
            </a:r>
          </a:p>
          <a:p>
            <a:r>
              <a:rPr lang="en-US" dirty="0">
                <a:latin typeface="Arial"/>
                <a:cs typeface="Arial"/>
              </a:rPr>
              <a:t>…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07046" y="144730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85692" y="986984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80023" y="275861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34369" y="2410250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21721" y="1310469"/>
            <a:ext cx="702096" cy="457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1415" y="259733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관리자는 모든 영역에 대한 접근이 가능함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7019" y="808032"/>
            <a:ext cx="503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일반적인 유저는 </a:t>
            </a:r>
            <a:r>
              <a:rPr lang="en-US" altLang="ko-KR" dirty="0">
                <a:latin typeface="Arial"/>
                <a:cs typeface="Arial"/>
              </a:rPr>
              <a:t>‘home’ </a:t>
            </a:r>
            <a:r>
              <a:rPr lang="ko-KR" altLang="en-US" dirty="0">
                <a:latin typeface="Arial"/>
                <a:cs typeface="Arial"/>
              </a:rPr>
              <a:t>디렉토리에서 </a:t>
            </a:r>
            <a:r>
              <a:rPr lang="ko-KR" altLang="en-US" dirty="0" err="1">
                <a:latin typeface="Arial"/>
                <a:cs typeface="Arial"/>
              </a:rPr>
              <a:t>사용자별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디렉토리를 가진다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450" y="503297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개인의 컴퓨터에서는 모든 부분을 다 접근 가능하나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서버라면 자신의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홈 디렉토리 이하에서의 작업만 가능하다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256" y="1710683"/>
            <a:ext cx="8549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Arial"/>
              <a:cs typeface="Arial"/>
            </a:endParaRPr>
          </a:p>
          <a:p>
            <a:r>
              <a:rPr lang="en-US" altLang="ko-KR" b="1" dirty="0" err="1">
                <a:solidFill>
                  <a:srgbClr val="FF0000"/>
                </a:solidFill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en-US" altLang="ko-KR" dirty="0">
                <a:latin typeface="Arial"/>
                <a:cs typeface="Arial"/>
              </a:rPr>
              <a:t>ersonal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altLang="ko-KR" dirty="0">
                <a:latin typeface="Arial"/>
                <a:cs typeface="Arial"/>
              </a:rPr>
              <a:t>orking 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altLang="ko-KR" dirty="0">
                <a:latin typeface="Arial"/>
                <a:cs typeface="Arial"/>
              </a:rPr>
              <a:t>irectory </a:t>
            </a:r>
            <a:r>
              <a:rPr lang="ko-KR" altLang="en-US" dirty="0">
                <a:latin typeface="Arial"/>
                <a:cs typeface="Arial"/>
              </a:rPr>
              <a:t>디렉토리 내에서의 현재 위치를 표시 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1313" y="3678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기본적인 유닉스 명령어 </a:t>
            </a:r>
            <a:r>
              <a:rPr lang="en-US" altLang="ko-KR" b="1" dirty="0">
                <a:latin typeface="Arial"/>
                <a:cs typeface="Arial"/>
              </a:rPr>
              <a:t>I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678" y="25244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Mac OS</a:t>
            </a:r>
            <a:r>
              <a:rPr lang="ko-KR" altLang="en-US" dirty="0">
                <a:latin typeface="Arial"/>
                <a:cs typeface="Arial"/>
              </a:rPr>
              <a:t>의 경우</a:t>
            </a:r>
            <a:r>
              <a:rPr lang="en-US" altLang="ko-KR" dirty="0">
                <a:latin typeface="Arial"/>
                <a:cs typeface="Arial"/>
              </a:rPr>
              <a:t>..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1723" y="2524450"/>
            <a:ext cx="17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/Users/유저이</a:t>
            </a:r>
            <a:r>
              <a:rPr lang="ko-KR" altLang="en-US" dirty="0">
                <a:latin typeface="Arial"/>
                <a:cs typeface="Arial"/>
              </a:rPr>
              <a:t>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678" y="289254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Ubuntu </a:t>
            </a:r>
            <a:r>
              <a:rPr lang="ko-KR" altLang="en-US" dirty="0">
                <a:latin typeface="Arial"/>
                <a:cs typeface="Arial"/>
              </a:rPr>
              <a:t>리눅스의 경우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5849" y="2876552"/>
            <a:ext cx="170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/home/</a:t>
            </a:r>
            <a:r>
              <a:rPr lang="ko-KR" altLang="en-US" dirty="0">
                <a:latin typeface="Arial"/>
                <a:cs typeface="Arial"/>
              </a:rPr>
              <a:t>유저이름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38CA53E2-A9D1-1D4D-91CD-3ABAA5235C11}"/>
              </a:ext>
            </a:extLst>
          </p:cNvPr>
          <p:cNvSpPr/>
          <p:nvPr/>
        </p:nvSpPr>
        <p:spPr>
          <a:xfrm>
            <a:off x="297256" y="3629968"/>
            <a:ext cx="5855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Ls : L</a:t>
            </a:r>
            <a:r>
              <a:rPr lang="en-US" altLang="ko-KR" dirty="0">
                <a:latin typeface="Arial"/>
                <a:cs typeface="Arial"/>
              </a:rPr>
              <a:t>i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US" altLang="ko-KR" dirty="0">
                <a:latin typeface="Arial"/>
                <a:cs typeface="Arial"/>
              </a:rPr>
              <a:t>t </a:t>
            </a:r>
            <a:r>
              <a:rPr lang="ko-KR" altLang="en-US" dirty="0">
                <a:latin typeface="Arial"/>
                <a:cs typeface="Arial"/>
              </a:rPr>
              <a:t>디렉토리 내의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파일을 보여준다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A71AD-E117-7345-82F5-380813A2C460}"/>
              </a:ext>
            </a:extLst>
          </p:cNvPr>
          <p:cNvSpPr txBox="1"/>
          <p:nvPr/>
        </p:nvSpPr>
        <p:spPr>
          <a:xfrm>
            <a:off x="433678" y="4107021"/>
            <a:ext cx="627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ls –l</a:t>
            </a:r>
            <a:r>
              <a:rPr lang="ko-KR" altLang="en-US" sz="2400" dirty="0">
                <a:latin typeface="Courier New"/>
                <a:cs typeface="Courier New"/>
              </a:rPr>
              <a:t> </a:t>
            </a:r>
            <a:r>
              <a:rPr lang="en-US" altLang="ko-KR" sz="2400" dirty="0">
                <a:latin typeface="Courier New"/>
                <a:cs typeface="Courier New"/>
              </a:rPr>
              <a:t>:</a:t>
            </a:r>
            <a:r>
              <a:rPr lang="ko-KR" altLang="en-US" sz="2400" dirty="0">
                <a:latin typeface="Courier New"/>
                <a:cs typeface="Courier New"/>
              </a:rPr>
              <a:t> 좀 더 </a:t>
            </a:r>
            <a:r>
              <a:rPr lang="ko-KR" altLang="en-US" sz="2400" dirty="0" err="1">
                <a:latin typeface="Courier New"/>
                <a:cs typeface="Courier New"/>
              </a:rPr>
              <a:t>디테일한</a:t>
            </a:r>
            <a:r>
              <a:rPr lang="ko-KR" altLang="en-US" sz="2400" dirty="0">
                <a:latin typeface="Courier New"/>
                <a:cs typeface="Courier New"/>
              </a:rPr>
              <a:t> 내용을 보여줌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0EF35-54DD-DE4B-ACCC-9B67271D917E}"/>
              </a:ext>
            </a:extLst>
          </p:cNvPr>
          <p:cNvSpPr txBox="1"/>
          <p:nvPr/>
        </p:nvSpPr>
        <p:spPr>
          <a:xfrm>
            <a:off x="463961" y="4587188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ls</a:t>
            </a:r>
            <a:r>
              <a:rPr lang="en-US" sz="2400" dirty="0">
                <a:latin typeface="Courier New"/>
                <a:cs typeface="Courier New"/>
              </a:rPr>
              <a:t> -CGF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48FC9-0D09-3549-AFC7-170611632D62}"/>
              </a:ext>
            </a:extLst>
          </p:cNvPr>
          <p:cNvSpPr txBox="1"/>
          <p:nvPr/>
        </p:nvSpPr>
        <p:spPr>
          <a:xfrm>
            <a:off x="2194548" y="4643789"/>
            <a:ext cx="3634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-F     </a:t>
            </a:r>
          </a:p>
          <a:p>
            <a:r>
              <a:rPr lang="ko-KR" altLang="en-US" dirty="0">
                <a:latin typeface="Arial"/>
                <a:cs typeface="Arial"/>
              </a:rPr>
              <a:t>디렉토리 뒤에는 </a:t>
            </a:r>
            <a:r>
              <a:rPr lang="en-US" altLang="ko-KR" dirty="0">
                <a:latin typeface="Arial"/>
                <a:cs typeface="Arial"/>
              </a:rPr>
              <a:t>/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표시해준다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* 는 실행파일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66E547-94EC-F64E-83AC-843A907B842C}"/>
              </a:ext>
            </a:extLst>
          </p:cNvPr>
          <p:cNvSpPr txBox="1"/>
          <p:nvPr/>
        </p:nvSpPr>
        <p:spPr>
          <a:xfrm>
            <a:off x="2336763" y="5613903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-C</a:t>
            </a:r>
            <a:r>
              <a:rPr lang="ko-KR" altLang="en-US" dirty="0">
                <a:latin typeface="Arial"/>
                <a:cs typeface="Arial"/>
              </a:rPr>
              <a:t> 여러 컬럼으로 표시해준다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EEE791-E28B-4744-9895-48EFF60A1A2F}"/>
              </a:ext>
            </a:extLst>
          </p:cNvPr>
          <p:cNvSpPr txBox="1"/>
          <p:nvPr/>
        </p:nvSpPr>
        <p:spPr>
          <a:xfrm>
            <a:off x="2345004" y="603001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-G </a:t>
            </a:r>
            <a:r>
              <a:rPr lang="ko-KR" altLang="en-US" dirty="0">
                <a:latin typeface="Arial"/>
                <a:cs typeface="Arial"/>
              </a:rPr>
              <a:t>컬러로 </a:t>
            </a:r>
            <a:r>
              <a:rPr lang="ko-KR" altLang="en-US" dirty="0" err="1">
                <a:latin typeface="Arial"/>
                <a:cs typeface="Arial"/>
              </a:rPr>
              <a:t>표시해줌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7 11.1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9" y="972058"/>
            <a:ext cx="7428369" cy="5568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5632" y="115572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ls</a:t>
            </a:r>
            <a:r>
              <a:rPr lang="en-US" sz="2400" dirty="0">
                <a:latin typeface="Courier New"/>
                <a:cs typeface="Courier New"/>
              </a:rPr>
              <a:t> -l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7515" y="132835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More detailed information about 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0649" y="628302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Filename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6214" y="577237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320" y="602726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Permission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3778" y="628302"/>
            <a:ext cx="130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Who’s file?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55988-235B-AA43-A759-63ADE98C82AB}"/>
              </a:ext>
            </a:extLst>
          </p:cNvPr>
          <p:cNvSpPr txBox="1"/>
          <p:nvPr/>
        </p:nvSpPr>
        <p:spPr>
          <a:xfrm>
            <a:off x="3949747" y="5804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 Size</a:t>
            </a:r>
          </a:p>
        </p:txBody>
      </p:sp>
    </p:spTree>
    <p:extLst>
      <p:ext uri="{BB962C8B-B14F-4D97-AF65-F5344CB8AC3E}">
        <p14:creationId xmlns:p14="http://schemas.microsoft.com/office/powerpoint/2010/main" val="197559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D719A7A0-2E41-4843-B0C0-70F27D81DF5A}"/>
              </a:ext>
            </a:extLst>
          </p:cNvPr>
          <p:cNvSpPr/>
          <p:nvPr/>
        </p:nvSpPr>
        <p:spPr>
          <a:xfrm>
            <a:off x="673221" y="226567"/>
            <a:ext cx="585505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cd : c</a:t>
            </a:r>
            <a:r>
              <a:rPr lang="en-US" altLang="ko-KR" b="1" dirty="0">
                <a:latin typeface="Arial"/>
                <a:cs typeface="Arial"/>
              </a:rPr>
              <a:t>hange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 d</a:t>
            </a:r>
            <a:r>
              <a:rPr lang="en-US" altLang="ko-KR" b="1" dirty="0">
                <a:latin typeface="Arial"/>
                <a:cs typeface="Arial"/>
              </a:rPr>
              <a:t>irectory</a:t>
            </a:r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0E0B022-23A9-E94E-95A7-401556DC6CA5}"/>
              </a:ext>
            </a:extLst>
          </p:cNvPr>
          <p:cNvSpPr/>
          <p:nvPr/>
        </p:nvSpPr>
        <p:spPr>
          <a:xfrm>
            <a:off x="3600748" y="226567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ko-KR" altLang="en-US" b="1" dirty="0">
                <a:latin typeface="Arial"/>
                <a:cs typeface="Arial"/>
              </a:rPr>
              <a:t>디렉토리이름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C43FE-49F1-E347-9717-DB02C5C25152}"/>
              </a:ext>
            </a:extLst>
          </p:cNvPr>
          <p:cNvSpPr txBox="1"/>
          <p:nvPr/>
        </p:nvSpPr>
        <p:spPr>
          <a:xfrm>
            <a:off x="952920" y="765176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해당 디렉토리로 이동 </a:t>
            </a:r>
            <a:endParaRPr kumimoji="1" lang="ko-Kore-KR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B0137FB-D192-E345-A09A-8542B573A717}"/>
              </a:ext>
            </a:extLst>
          </p:cNvPr>
          <p:cNvSpPr/>
          <p:nvPr/>
        </p:nvSpPr>
        <p:spPr>
          <a:xfrm>
            <a:off x="952920" y="1134508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 err="1"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BA955B6-D8B6-974C-97C0-3CF44292EAA5}"/>
              </a:ext>
            </a:extLst>
          </p:cNvPr>
          <p:cNvSpPr/>
          <p:nvPr/>
        </p:nvSpPr>
        <p:spPr>
          <a:xfrm>
            <a:off x="952920" y="1503840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>
                <a:latin typeface="Arial"/>
                <a:cs typeface="Arial"/>
              </a:rPr>
              <a:t>ls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A019A3-6BD0-614E-9AFA-C273547C6734}"/>
              </a:ext>
            </a:extLst>
          </p:cNvPr>
          <p:cNvSpPr txBox="1"/>
          <p:nvPr/>
        </p:nvSpPr>
        <p:spPr>
          <a:xfrm>
            <a:off x="1457738" y="3678211"/>
            <a:ext cx="7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51189A-CC38-4541-874E-69A60F6C5BDA}"/>
              </a:ext>
            </a:extLst>
          </p:cNvPr>
          <p:cNvSpPr txBox="1"/>
          <p:nvPr/>
        </p:nvSpPr>
        <p:spPr>
          <a:xfrm>
            <a:off x="2168189" y="4199943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09D7AC-CA83-3C44-837F-DDB21908CDEB}"/>
              </a:ext>
            </a:extLst>
          </p:cNvPr>
          <p:cNvSpPr txBox="1"/>
          <p:nvPr/>
        </p:nvSpPr>
        <p:spPr>
          <a:xfrm>
            <a:off x="3898887" y="4783409"/>
            <a:ext cx="103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Desktop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A5F41E-283E-EF4B-BCEA-7C99DF0208AD}"/>
              </a:ext>
            </a:extLst>
          </p:cNvPr>
          <p:cNvSpPr txBox="1"/>
          <p:nvPr/>
        </p:nvSpPr>
        <p:spPr>
          <a:xfrm>
            <a:off x="5024254" y="5347889"/>
            <a:ext cx="6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0FE7C8-397A-8A48-84F3-8735CA0DB960}"/>
              </a:ext>
            </a:extLst>
          </p:cNvPr>
          <p:cNvSpPr txBox="1"/>
          <p:nvPr/>
        </p:nvSpPr>
        <p:spPr>
          <a:xfrm>
            <a:off x="4017974" y="4438748"/>
            <a:ext cx="133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Desktop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E3DB3B-F65B-8441-9646-53E8E1C48A20}"/>
              </a:ext>
            </a:extLst>
          </p:cNvPr>
          <p:cNvSpPr txBox="1"/>
          <p:nvPr/>
        </p:nvSpPr>
        <p:spPr>
          <a:xfrm>
            <a:off x="5024254" y="5032735"/>
            <a:ext cx="98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Data</a:t>
            </a:r>
          </a:p>
        </p:txBody>
      </p: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2E3907B1-A77C-7F45-95EA-5BBA8FF7C2FB}"/>
              </a:ext>
            </a:extLst>
          </p:cNvPr>
          <p:cNvCxnSpPr>
            <a:cxnSpLocks/>
          </p:cNvCxnSpPr>
          <p:nvPr/>
        </p:nvCxnSpPr>
        <p:spPr>
          <a:xfrm>
            <a:off x="2168189" y="4047543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5">
            <a:extLst>
              <a:ext uri="{FF2B5EF4-FFF2-40B4-BE49-F238E27FC236}">
                <a16:creationId xmlns:a16="http://schemas.microsoft.com/office/drawing/2014/main" id="{7488C160-88AA-0D4C-95B3-E0A197257FEC}"/>
              </a:ext>
            </a:extLst>
          </p:cNvPr>
          <p:cNvCxnSpPr>
            <a:cxnSpLocks/>
          </p:cNvCxnSpPr>
          <p:nvPr/>
        </p:nvCxnSpPr>
        <p:spPr>
          <a:xfrm>
            <a:off x="3564627" y="4628826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6">
            <a:extLst>
              <a:ext uri="{FF2B5EF4-FFF2-40B4-BE49-F238E27FC236}">
                <a16:creationId xmlns:a16="http://schemas.microsoft.com/office/drawing/2014/main" id="{DC856B70-1ADF-7A40-B79E-23DBE032F80F}"/>
              </a:ext>
            </a:extLst>
          </p:cNvPr>
          <p:cNvCxnSpPr>
            <a:cxnSpLocks/>
          </p:cNvCxnSpPr>
          <p:nvPr/>
        </p:nvCxnSpPr>
        <p:spPr>
          <a:xfrm>
            <a:off x="4687670" y="5214467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881CD43-08C3-5C41-BE75-D27EAD9219DA}"/>
              </a:ext>
            </a:extLst>
          </p:cNvPr>
          <p:cNvSpPr txBox="1"/>
          <p:nvPr/>
        </p:nvSpPr>
        <p:spPr>
          <a:xfrm>
            <a:off x="2537465" y="3830611"/>
            <a:ext cx="242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</a:t>
            </a:r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CBD41-B316-C545-A19B-954FD70B538E}"/>
              </a:ext>
            </a:extLst>
          </p:cNvPr>
          <p:cNvSpPr txBox="1"/>
          <p:nvPr/>
        </p:nvSpPr>
        <p:spPr>
          <a:xfrm>
            <a:off x="1295400" y="2349500"/>
            <a:ext cx="3915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Users</a:t>
            </a:r>
          </a:p>
          <a:p>
            <a:r>
              <a:rPr kumimoji="1" lang="en-US" altLang="ko-Kore-KR" dirty="0"/>
              <a:t>cd Users/</a:t>
            </a:r>
            <a:r>
              <a:rPr kumimoji="1" lang="en-US" altLang="ko-Kore-KR" dirty="0" err="1"/>
              <a:t>suknamgoong</a:t>
            </a:r>
            <a:endParaRPr kumimoji="1" lang="en-US" altLang="ko-Kore-KR" dirty="0"/>
          </a:p>
          <a:p>
            <a:r>
              <a:rPr kumimoji="1" lang="en-US" altLang="ko-Kore-KR" dirty="0"/>
              <a:t>cd Users/</a:t>
            </a:r>
            <a:r>
              <a:rPr kumimoji="1" lang="en-US" altLang="ko-Kore-KR" dirty="0" err="1"/>
              <a:t>suknamgoong</a:t>
            </a:r>
            <a:r>
              <a:rPr kumimoji="1" lang="en-US" altLang="ko-Kore-KR" dirty="0"/>
              <a:t>/Desktop</a:t>
            </a:r>
            <a:r>
              <a:rPr kumimoji="1" lang="en-US" altLang="ko-KR" dirty="0"/>
              <a:t>/Data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AF5E9-7B15-AC4B-B0F7-A2BEE588D6CF}"/>
              </a:ext>
            </a:extLst>
          </p:cNvPr>
          <p:cNvSpPr txBox="1"/>
          <p:nvPr/>
        </p:nvSpPr>
        <p:spPr>
          <a:xfrm>
            <a:off x="1640201" y="6262101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자신이 현재 있는 디렉토리 기준으로 아래 디렉토리로 이동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646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1BD9B6C9-DC2A-4E4A-82AB-949814B645D2}"/>
              </a:ext>
            </a:extLst>
          </p:cNvPr>
          <p:cNvSpPr/>
          <p:nvPr/>
        </p:nvSpPr>
        <p:spPr>
          <a:xfrm>
            <a:off x="2235620" y="4289486"/>
            <a:ext cx="58550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b="1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상위 단계의 디렉토리로 이동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b="1" dirty="0" err="1">
                <a:latin typeface="Arial"/>
                <a:cs typeface="Arial"/>
              </a:rPr>
              <a:t>Pwd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쳐 보자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../..</a:t>
            </a: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두 단계 이전의 디렉토리로 이동한다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1A32B-75FE-7443-BCAF-CE88464957C3}"/>
              </a:ext>
            </a:extLst>
          </p:cNvPr>
          <p:cNvSpPr txBox="1"/>
          <p:nvPr/>
        </p:nvSpPr>
        <p:spPr>
          <a:xfrm>
            <a:off x="2937192" y="2383848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A2726-9BE1-B14B-A592-199453AD2224}"/>
              </a:ext>
            </a:extLst>
          </p:cNvPr>
          <p:cNvSpPr txBox="1"/>
          <p:nvPr/>
        </p:nvSpPr>
        <p:spPr>
          <a:xfrm>
            <a:off x="4667890" y="2967314"/>
            <a:ext cx="103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Desktop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B0B4-C192-7544-94CF-EBFD12BC9E1B}"/>
              </a:ext>
            </a:extLst>
          </p:cNvPr>
          <p:cNvSpPr txBox="1"/>
          <p:nvPr/>
        </p:nvSpPr>
        <p:spPr>
          <a:xfrm>
            <a:off x="5984943" y="3550772"/>
            <a:ext cx="6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B1603-B524-8D45-8C84-5A73CC9498BF}"/>
              </a:ext>
            </a:extLst>
          </p:cNvPr>
          <p:cNvSpPr txBox="1"/>
          <p:nvPr/>
        </p:nvSpPr>
        <p:spPr>
          <a:xfrm>
            <a:off x="2563325" y="1753488"/>
            <a:ext cx="7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9A1BF-231B-4A47-9664-6C05C1FCFF09}"/>
              </a:ext>
            </a:extLst>
          </p:cNvPr>
          <p:cNvSpPr txBox="1"/>
          <p:nvPr/>
        </p:nvSpPr>
        <p:spPr>
          <a:xfrm>
            <a:off x="4667890" y="2607723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  <p:cxnSp>
        <p:nvCxnSpPr>
          <p:cNvPr id="10" name="Straight Arrow Connector 16">
            <a:extLst>
              <a:ext uri="{FF2B5EF4-FFF2-40B4-BE49-F238E27FC236}">
                <a16:creationId xmlns:a16="http://schemas.microsoft.com/office/drawing/2014/main" id="{02BDA576-A6CD-A948-B570-E160AF69238F}"/>
              </a:ext>
            </a:extLst>
          </p:cNvPr>
          <p:cNvCxnSpPr>
            <a:cxnSpLocks/>
          </p:cNvCxnSpPr>
          <p:nvPr/>
        </p:nvCxnSpPr>
        <p:spPr>
          <a:xfrm flipH="1" flipV="1">
            <a:off x="5423148" y="3378653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C7E440-B311-B642-948A-ABA53C5A342A}"/>
              </a:ext>
            </a:extLst>
          </p:cNvPr>
          <p:cNvSpPr txBox="1"/>
          <p:nvPr/>
        </p:nvSpPr>
        <p:spPr>
          <a:xfrm>
            <a:off x="5624965" y="3181440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  <p:cxnSp>
        <p:nvCxnSpPr>
          <p:cNvPr id="12" name="Straight Arrow Connector 22">
            <a:extLst>
              <a:ext uri="{FF2B5EF4-FFF2-40B4-BE49-F238E27FC236}">
                <a16:creationId xmlns:a16="http://schemas.microsoft.com/office/drawing/2014/main" id="{EB9629F1-A8E3-604E-97F4-ACC527713997}"/>
              </a:ext>
            </a:extLst>
          </p:cNvPr>
          <p:cNvCxnSpPr>
            <a:cxnSpLocks/>
          </p:cNvCxnSpPr>
          <p:nvPr/>
        </p:nvCxnSpPr>
        <p:spPr>
          <a:xfrm flipH="1" flipV="1">
            <a:off x="4436633" y="2792389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0FC9C786-2249-9940-A070-63437A2989E2}"/>
              </a:ext>
            </a:extLst>
          </p:cNvPr>
          <p:cNvCxnSpPr>
            <a:cxnSpLocks/>
          </p:cNvCxnSpPr>
          <p:nvPr/>
        </p:nvCxnSpPr>
        <p:spPr>
          <a:xfrm flipH="1" flipV="1">
            <a:off x="3280451" y="2122982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219C2F-5045-C24C-91EA-410B43B97986}"/>
              </a:ext>
            </a:extLst>
          </p:cNvPr>
          <p:cNvSpPr txBox="1"/>
          <p:nvPr/>
        </p:nvSpPr>
        <p:spPr>
          <a:xfrm>
            <a:off x="3467051" y="1938316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</p:spTree>
    <p:extLst>
      <p:ext uri="{BB962C8B-B14F-4D97-AF65-F5344CB8AC3E}">
        <p14:creationId xmlns:p14="http://schemas.microsoft.com/office/powerpoint/2010/main" val="392524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76F145-C975-D041-B042-9072670C0ED6}"/>
              </a:ext>
            </a:extLst>
          </p:cNvPr>
          <p:cNvSpPr txBox="1"/>
          <p:nvPr/>
        </p:nvSpPr>
        <p:spPr>
          <a:xfrm>
            <a:off x="711200" y="191468"/>
            <a:ext cx="57919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자신의</a:t>
            </a:r>
            <a:r>
              <a:rPr kumimoji="1" lang="ko-KR" altLang="en-US" dirty="0"/>
              <a:t> 홈 디렉토리로 이동하고 싶다면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cd /home/</a:t>
            </a:r>
            <a:r>
              <a:rPr kumimoji="1" lang="en-US" altLang="ko-Kore-KR" dirty="0" err="1"/>
              <a:t>namgoong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과 같이 쳐도 되겠으나</a:t>
            </a:r>
            <a:r>
              <a:rPr kumimoji="1" lang="en-US" altLang="ko-KR" dirty="0"/>
              <a:t>..</a:t>
            </a:r>
          </a:p>
          <a:p>
            <a:r>
              <a:rPr kumimoji="1" lang="en-US" altLang="ko-Kore-KR" dirty="0"/>
              <a:t>cd ~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이용하면 바로 이동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cd ~ </a:t>
            </a:r>
          </a:p>
          <a:p>
            <a:r>
              <a:rPr kumimoji="1" lang="en-US" altLang="ko-Kore-KR" dirty="0" err="1"/>
              <a:t>Pwd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해보자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자신의 홈 디렉토리 바로 밑에 있는 디렉토리가 있으면</a:t>
            </a:r>
            <a:r>
              <a:rPr kumimoji="1" lang="en-US" altLang="ko-KR" dirty="0"/>
              <a:t>…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~/data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/home/</a:t>
            </a:r>
            <a:r>
              <a:rPr kumimoji="1" lang="en-US" altLang="ko-Kore-KR" dirty="0" err="1"/>
              <a:t>namgoong</a:t>
            </a:r>
            <a:r>
              <a:rPr kumimoji="1" lang="en-US" altLang="ko-Kore-KR" dirty="0"/>
              <a:t>/data </a:t>
            </a:r>
            <a:r>
              <a:rPr kumimoji="1" lang="ko-KR" altLang="en-US" dirty="0"/>
              <a:t>와 동일한 효과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587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72982" y="243001"/>
            <a:ext cx="343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mkdir</a:t>
            </a:r>
            <a:r>
              <a:rPr lang="en-US" sz="2800" dirty="0"/>
              <a:t> </a:t>
            </a:r>
            <a:r>
              <a:rPr lang="ko-KR" altLang="en-US" sz="2800" dirty="0"/>
              <a:t>디렉토리</a:t>
            </a:r>
            <a:r>
              <a:rPr lang="en-US" altLang="ko-KR" sz="2800" dirty="0"/>
              <a:t>_</a:t>
            </a:r>
            <a:r>
              <a:rPr lang="ko-KR" altLang="en-US" sz="2800" dirty="0"/>
              <a:t>이름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50759" y="215312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a</a:t>
            </a:r>
            <a:r>
              <a:rPr lang="en-US" sz="2800" dirty="0">
                <a:solidFill>
                  <a:srgbClr val="FF0000"/>
                </a:solidFill>
              </a:rPr>
              <a:t>k</a:t>
            </a:r>
            <a:r>
              <a:rPr lang="en-US" sz="2800" dirty="0"/>
              <a:t>e </a:t>
            </a:r>
            <a:r>
              <a:rPr lang="en-US" sz="2800" b="1" dirty="0">
                <a:solidFill>
                  <a:srgbClr val="FF0000"/>
                </a:solidFill>
              </a:rPr>
              <a:t>dir</a:t>
            </a:r>
            <a:r>
              <a:rPr lang="en-US" sz="2800" dirty="0"/>
              <a:t>ectory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C9F88-00BD-7F49-B739-43C2091CB49D}"/>
              </a:ext>
            </a:extLst>
          </p:cNvPr>
          <p:cNvSpPr txBox="1"/>
          <p:nvPr/>
        </p:nvSpPr>
        <p:spPr>
          <a:xfrm>
            <a:off x="677732" y="1581374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data</a:t>
            </a:r>
          </a:p>
          <a:p>
            <a:r>
              <a:rPr kumimoji="1" lang="en-US" altLang="ko-Kore-KR" dirty="0"/>
              <a:t>ls</a:t>
            </a:r>
          </a:p>
        </p:txBody>
      </p:sp>
      <p:pic>
        <p:nvPicPr>
          <p:cNvPr id="10" name="Picture 4" descr="Screenshot 2015-09-07 13.07.39.png">
            <a:extLst>
              <a:ext uri="{FF2B5EF4-FFF2-40B4-BE49-F238E27FC236}">
                <a16:creationId xmlns:a16="http://schemas.microsoft.com/office/drawing/2014/main" id="{0F8FEF26-A5CF-1149-B0DD-F4373C0A0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9" y="3621938"/>
            <a:ext cx="5701842" cy="2319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41ADD0-693D-AA45-AD3D-34DF59539936}"/>
              </a:ext>
            </a:extLst>
          </p:cNvPr>
          <p:cNvSpPr txBox="1"/>
          <p:nvPr/>
        </p:nvSpPr>
        <p:spPr>
          <a:xfrm>
            <a:off x="650759" y="2412464"/>
            <a:ext cx="1258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test1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test2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307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294" y="370202"/>
            <a:ext cx="429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lang="en-US" sz="2800" b="1" dirty="0">
                <a:latin typeface="Arial"/>
                <a:cs typeface="Arial"/>
              </a:rPr>
              <a:t>e</a:t>
            </a:r>
            <a:r>
              <a:rPr lang="en-US" sz="2800" b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lang="en-US" sz="2800" b="1" dirty="0">
                <a:latin typeface="Arial"/>
                <a:cs typeface="Arial"/>
              </a:rPr>
              <a:t>ove directory or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381" y="1121343"/>
            <a:ext cx="4057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–d </a:t>
            </a:r>
            <a:r>
              <a:rPr lang="ko-KR" altLang="en-US" sz="2800" dirty="0">
                <a:latin typeface="Courier New"/>
                <a:cs typeface="Courier New"/>
              </a:rPr>
              <a:t>디렉토리 이름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A5411-810E-C546-BE1F-185373C62848}"/>
              </a:ext>
            </a:extLst>
          </p:cNvPr>
          <p:cNvSpPr txBox="1"/>
          <p:nvPr/>
        </p:nvSpPr>
        <p:spPr>
          <a:xfrm>
            <a:off x="614015" y="1687818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디렉토리가 비어 있을 때는 삭제 가능하지만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않으면 삭제할 수 없다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021FF9-3AA0-894F-8817-26585F0FEF7E}"/>
              </a:ext>
            </a:extLst>
          </p:cNvPr>
          <p:cNvSpPr txBox="1"/>
          <p:nvPr/>
        </p:nvSpPr>
        <p:spPr>
          <a:xfrm>
            <a:off x="614015" y="2328326"/>
            <a:ext cx="8151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–rf</a:t>
            </a:r>
            <a:r>
              <a:rPr lang="ko-KR" altLang="en-US" sz="2800" dirty="0">
                <a:latin typeface="Courier New"/>
                <a:cs typeface="Courier New"/>
              </a:rPr>
              <a:t> 디렉토리 이름 </a:t>
            </a:r>
            <a:endParaRPr lang="en-US" altLang="ko-KR" sz="2800" dirty="0">
              <a:latin typeface="Courier New"/>
              <a:cs typeface="Courier New"/>
            </a:endParaRPr>
          </a:p>
          <a:p>
            <a:r>
              <a:rPr lang="ko-KR" altLang="en-US" sz="2800" dirty="0">
                <a:latin typeface="Courier New"/>
                <a:cs typeface="Courier New"/>
              </a:rPr>
              <a:t>디렉토리 내부에 있는 모든 내용을 삭제한다</a:t>
            </a:r>
            <a:r>
              <a:rPr lang="en-US" altLang="ko-KR" sz="2800" dirty="0">
                <a:latin typeface="Courier New"/>
                <a:cs typeface="Courier New"/>
              </a:rPr>
              <a:t>.</a:t>
            </a:r>
            <a:r>
              <a:rPr lang="ko-KR" altLang="en-US" sz="2800" dirty="0">
                <a:latin typeface="Courier New"/>
                <a:cs typeface="Courier New"/>
              </a:rPr>
              <a:t>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24AA-B538-D34E-9B86-0C4C634395AB}"/>
              </a:ext>
            </a:extLst>
          </p:cNvPr>
          <p:cNvSpPr txBox="1"/>
          <p:nvPr/>
        </p:nvSpPr>
        <p:spPr>
          <a:xfrm>
            <a:off x="376517" y="378995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*</a:t>
            </a:r>
            <a:r>
              <a:rPr kumimoji="1" lang="ko-KR" altLang="en-US" b="1" dirty="0">
                <a:solidFill>
                  <a:srgbClr val="FF0000"/>
                </a:solidFill>
              </a:rPr>
              <a:t> 이 명령어는 아주 위험하다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1EA8D-17AC-EF4E-A4B1-6D4A9AFDCEB4}"/>
              </a:ext>
            </a:extLst>
          </p:cNvPr>
          <p:cNvSpPr txBox="1"/>
          <p:nvPr/>
        </p:nvSpPr>
        <p:spPr>
          <a:xfrm>
            <a:off x="376517" y="4201276"/>
            <a:ext cx="900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다음의</a:t>
            </a:r>
            <a:r>
              <a:rPr kumimoji="1" lang="ko-KR" altLang="en-US" b="1" dirty="0"/>
              <a:t> 명령을 내리면 당신의 홈 디렉토리 아래에 있는 모든 파일을 지우고 복구도 불가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AEF7E-363A-204A-A23D-4202812469CB}"/>
              </a:ext>
            </a:extLst>
          </p:cNvPr>
          <p:cNvSpPr txBox="1"/>
          <p:nvPr/>
        </p:nvSpPr>
        <p:spPr>
          <a:xfrm>
            <a:off x="1097280" y="5131398"/>
            <a:ext cx="6272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~. &lt;- </a:t>
            </a:r>
            <a:r>
              <a:rPr kumimoji="1" lang="ko-KR" altLang="en-US" dirty="0"/>
              <a:t>홈 디렉토리로 이동</a:t>
            </a:r>
            <a:endParaRPr kumimoji="1" lang="en-US" altLang="ko-KR" dirty="0"/>
          </a:p>
          <a:p>
            <a:r>
              <a:rPr kumimoji="1" lang="en-US" altLang="ko-KR" dirty="0"/>
              <a:t>rm –rf * &lt;- </a:t>
            </a:r>
            <a:r>
              <a:rPr kumimoji="1" lang="ko-KR" altLang="en-US" dirty="0"/>
              <a:t>홈 디렉토리 밑의 모든 디렉토리와 파일을 지운다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E06D9E-0A84-2347-8374-3F61A8E51273}"/>
              </a:ext>
            </a:extLst>
          </p:cNvPr>
          <p:cNvSpPr txBox="1"/>
          <p:nvPr/>
        </p:nvSpPr>
        <p:spPr>
          <a:xfrm>
            <a:off x="3654636" y="6147061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함부로</a:t>
            </a:r>
            <a:r>
              <a:rPr kumimoji="1" lang="ko-KR" altLang="en-US" b="1" dirty="0">
                <a:solidFill>
                  <a:srgbClr val="FF0000"/>
                </a:solidFill>
              </a:rPr>
              <a:t> 쓰지 말자</a:t>
            </a: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07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680" y="3702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88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일단 파일 복사를 위해서 내용이 아무것도 없는 파일을 만들어 보자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247E-C767-C14F-A22A-980642A4962A}"/>
              </a:ext>
            </a:extLst>
          </p:cNvPr>
          <p:cNvSpPr txBox="1"/>
          <p:nvPr/>
        </p:nvSpPr>
        <p:spPr>
          <a:xfrm>
            <a:off x="474002" y="2088543"/>
            <a:ext cx="1377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touch empty</a:t>
            </a:r>
          </a:p>
          <a:p>
            <a:r>
              <a:rPr kumimoji="1" lang="en-US" altLang="ko-Kore-KR" dirty="0"/>
              <a:t>ls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28750-EAF6-1748-9C88-8A7123705825}"/>
              </a:ext>
            </a:extLst>
          </p:cNvPr>
          <p:cNvSpPr txBox="1"/>
          <p:nvPr/>
        </p:nvSpPr>
        <p:spPr>
          <a:xfrm>
            <a:off x="474002" y="3476796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1</a:t>
            </a:r>
            <a:r>
              <a:rPr kumimoji="1" lang="ko-KR" altLang="en-US" dirty="0"/>
              <a:t> 파일이름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00131-F1AA-7F43-9027-1DE94A5F8444}"/>
              </a:ext>
            </a:extLst>
          </p:cNvPr>
          <p:cNvSpPr txBox="1"/>
          <p:nvPr/>
        </p:nvSpPr>
        <p:spPr>
          <a:xfrm>
            <a:off x="474002" y="4034117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파일이름</a:t>
            </a:r>
            <a:r>
              <a:rPr kumimoji="1" lang="en-US" altLang="ko-Kore-KR" dirty="0"/>
              <a:t>1</a:t>
            </a:r>
            <a:r>
              <a:rPr kumimoji="1" lang="ko-KR" altLang="en-US" dirty="0"/>
              <a:t> 을 복사하여 파일이름 </a:t>
            </a:r>
            <a:r>
              <a:rPr kumimoji="1" lang="en-US" altLang="ko-KR" dirty="0"/>
              <a:t>2</a:t>
            </a:r>
            <a:r>
              <a:rPr kumimoji="1" lang="ko-KR" altLang="en-US" dirty="0"/>
              <a:t> 로 만든다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EE4C7-8B01-6445-86EB-EFFF50DFEADC}"/>
              </a:ext>
            </a:extLst>
          </p:cNvPr>
          <p:cNvSpPr txBox="1"/>
          <p:nvPr/>
        </p:nvSpPr>
        <p:spPr>
          <a:xfrm>
            <a:off x="474002" y="5380672"/>
            <a:ext cx="1783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empty  ./test1</a:t>
            </a:r>
          </a:p>
          <a:p>
            <a:r>
              <a:rPr kumimoji="1" lang="en-US" altLang="ko-Kore-KR" dirty="0"/>
              <a:t>Cd test1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67173-93AF-7B4B-AA01-53ACB6F30608}"/>
              </a:ext>
            </a:extLst>
          </p:cNvPr>
          <p:cNvSpPr txBox="1"/>
          <p:nvPr/>
        </p:nvSpPr>
        <p:spPr>
          <a:xfrm>
            <a:off x="474002" y="4757060"/>
            <a:ext cx="615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ko-KR" altLang="en-US" dirty="0"/>
              <a:t>파일이름 디렉토리 이름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파일을 디렉토리로 복사한다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138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680" y="3702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59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디렉토리를 통째로 복사 </a:t>
            </a:r>
            <a:r>
              <a:rPr lang="en-US" altLang="ko-KR" sz="2000" dirty="0">
                <a:latin typeface="Arial"/>
                <a:cs typeface="Arial"/>
              </a:rPr>
              <a:t>: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r>
              <a:rPr lang="en-US" altLang="ko-KR" sz="2000" dirty="0">
                <a:latin typeface="Arial"/>
                <a:cs typeface="Arial"/>
              </a:rPr>
              <a:t>test1 </a:t>
            </a:r>
            <a:r>
              <a:rPr lang="ko-KR" altLang="en-US" sz="2000" dirty="0">
                <a:latin typeface="Arial"/>
                <a:cs typeface="Arial"/>
              </a:rPr>
              <a:t>의 내용물을 </a:t>
            </a:r>
            <a:r>
              <a:rPr lang="en-US" altLang="ko-KR" sz="2000" dirty="0">
                <a:latin typeface="Arial"/>
                <a:cs typeface="Arial"/>
              </a:rPr>
              <a:t>test2 </a:t>
            </a:r>
            <a:r>
              <a:rPr lang="ko-KR" altLang="en-US" sz="2000" dirty="0">
                <a:latin typeface="Arial"/>
                <a:cs typeface="Arial"/>
              </a:rPr>
              <a:t>로 복사해 보자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66663-159B-6E4C-8A7F-9520E9C57F66}"/>
              </a:ext>
            </a:extLst>
          </p:cNvPr>
          <p:cNvSpPr txBox="1"/>
          <p:nvPr/>
        </p:nvSpPr>
        <p:spPr>
          <a:xfrm>
            <a:off x="444066" y="2248349"/>
            <a:ext cx="3504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cp test1 test2</a:t>
            </a:r>
          </a:p>
          <a:p>
            <a:r>
              <a:rPr lang="en" altLang="ko-Kore-KR" dirty="0">
                <a:solidFill>
                  <a:srgbClr val="FF0000"/>
                </a:solidFill>
              </a:rPr>
              <a:t>cp: test1 is a directory (not copied).</a:t>
            </a:r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1D16D-00D2-F84F-A58F-2F574B784743}"/>
              </a:ext>
            </a:extLst>
          </p:cNvPr>
          <p:cNvSpPr txBox="1"/>
          <p:nvPr/>
        </p:nvSpPr>
        <p:spPr>
          <a:xfrm>
            <a:off x="4572000" y="2248349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디렉토리는 바로 복사가 안된다고</a:t>
            </a:r>
            <a:r>
              <a:rPr kumimoji="1" lang="en-US" altLang="ko-KR" dirty="0"/>
              <a:t>..</a:t>
            </a:r>
          </a:p>
          <a:p>
            <a:r>
              <a:rPr kumimoji="1" lang="ko-KR" altLang="en-US" dirty="0"/>
              <a:t>그러면 어떻게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59F4B-E8DF-6D48-ABDD-88A4EE9483D0}"/>
              </a:ext>
            </a:extLst>
          </p:cNvPr>
          <p:cNvSpPr txBox="1"/>
          <p:nvPr/>
        </p:nvSpPr>
        <p:spPr>
          <a:xfrm>
            <a:off x="444066" y="324889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en-US" altLang="ko-Kore-KR" b="1" dirty="0">
                <a:solidFill>
                  <a:srgbClr val="FF0000"/>
                </a:solidFill>
              </a:rPr>
              <a:t>–r</a:t>
            </a:r>
            <a:r>
              <a:rPr kumimoji="1" lang="en-US" altLang="ko-Kore-KR" dirty="0"/>
              <a:t> test1 test2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B1F72-648E-EE43-BDBD-F4C007469035}"/>
              </a:ext>
            </a:extLst>
          </p:cNvPr>
          <p:cNvSpPr txBox="1"/>
          <p:nvPr/>
        </p:nvSpPr>
        <p:spPr>
          <a:xfrm>
            <a:off x="2960428" y="3248893"/>
            <a:ext cx="557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-r : recursive (</a:t>
            </a:r>
            <a:r>
              <a:rPr kumimoji="1" lang="ko-KR" altLang="en-US" dirty="0"/>
              <a:t>하위 디렉토리에 있는 내용물을 다 복사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2830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76926" y="646331"/>
          <a:ext cx="6876011" cy="614413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로컬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BLAST/HMMER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분석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이를 분석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및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512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3347" y="418671"/>
            <a:ext cx="4791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이름을 바꾸거나 파일을 이동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798" y="158534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mv empty1 fill1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9867" y="121601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mv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원래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파일이름  바꿀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391E-239C-014A-B0C6-110510E6B2B3}"/>
              </a:ext>
            </a:extLst>
          </p:cNvPr>
          <p:cNvSpPr txBox="1"/>
          <p:nvPr/>
        </p:nvSpPr>
        <p:spPr>
          <a:xfrm>
            <a:off x="1049867" y="2324009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파일 위치를 이동하는데도 사용 가능하다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A9EBD-B11F-C248-8FFB-12C078B1487F}"/>
              </a:ext>
            </a:extLst>
          </p:cNvPr>
          <p:cNvSpPr txBox="1"/>
          <p:nvPr/>
        </p:nvSpPr>
        <p:spPr>
          <a:xfrm>
            <a:off x="2842242" y="1628807"/>
            <a:ext cx="502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Empty1 </a:t>
            </a:r>
            <a:r>
              <a:rPr kumimoji="1" lang="ko-KR" altLang="en-US" dirty="0"/>
              <a:t>이라는 파일을 </a:t>
            </a:r>
            <a:r>
              <a:rPr kumimoji="1" lang="en-US" altLang="ko-KR" dirty="0"/>
              <a:t>fill1 </a:t>
            </a:r>
            <a:r>
              <a:rPr kumimoji="1" lang="ko-KR" altLang="en-US" dirty="0"/>
              <a:t>이라는 이름으로 바꿈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146CA-7F2B-B848-B3CD-1DC65E24A856}"/>
              </a:ext>
            </a:extLst>
          </p:cNvPr>
          <p:cNvSpPr txBox="1"/>
          <p:nvPr/>
        </p:nvSpPr>
        <p:spPr>
          <a:xfrm>
            <a:off x="1007769" y="2942609"/>
            <a:ext cx="178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fill1</a:t>
            </a:r>
          </a:p>
          <a:p>
            <a:r>
              <a:rPr kumimoji="1" lang="en-US" altLang="ko-Kore-KR" dirty="0"/>
              <a:t>mv empty1 ./fill1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4D219-C10C-5248-A81D-8EC3FCA37517}"/>
              </a:ext>
            </a:extLst>
          </p:cNvPr>
          <p:cNvSpPr txBox="1"/>
          <p:nvPr/>
        </p:nvSpPr>
        <p:spPr>
          <a:xfrm>
            <a:off x="1007769" y="3838208"/>
            <a:ext cx="525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Empty1</a:t>
            </a:r>
            <a:r>
              <a:rPr kumimoji="1" lang="ko-KR" altLang="en-US" b="1" dirty="0"/>
              <a:t>이라는 파일을 </a:t>
            </a:r>
            <a:r>
              <a:rPr kumimoji="1" lang="en-US" altLang="ko-KR" b="1" dirty="0"/>
              <a:t>fill1 </a:t>
            </a:r>
            <a:r>
              <a:rPr kumimoji="1" lang="ko-KR" altLang="en-US" b="1" dirty="0"/>
              <a:t>이라는 디렉토리로 옮김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695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360FE4-425A-5E49-BD22-16A2CB1B71DD}"/>
              </a:ext>
            </a:extLst>
          </p:cNvPr>
          <p:cNvSpPr txBox="1"/>
          <p:nvPr/>
        </p:nvSpPr>
        <p:spPr>
          <a:xfrm>
            <a:off x="3236683" y="306901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와일드카드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F9E7C-F202-AB43-B7CA-472310612FA8}"/>
              </a:ext>
            </a:extLst>
          </p:cNvPr>
          <p:cNvSpPr txBox="1"/>
          <p:nvPr/>
        </p:nvSpPr>
        <p:spPr>
          <a:xfrm>
            <a:off x="644849" y="1172584"/>
            <a:ext cx="839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디렉토리에</a:t>
            </a:r>
            <a:r>
              <a:rPr kumimoji="1" lang="ko-KR" altLang="en-US" dirty="0"/>
              <a:t> 수많은 파일이 있을 경우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가령 약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.txt </a:t>
            </a:r>
            <a:r>
              <a:rPr kumimoji="1" lang="ko-KR" altLang="en-US" dirty="0"/>
              <a:t>파일이 있을 경우 이 파일만을 제거하고 싶다면 어떻게 할까</a:t>
            </a:r>
            <a:r>
              <a:rPr kumimoji="1"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84ECF-CC7B-6D4C-977A-6BC04B4930B9}"/>
              </a:ext>
            </a:extLst>
          </p:cNvPr>
          <p:cNvSpPr txBox="1"/>
          <p:nvPr/>
        </p:nvSpPr>
        <p:spPr>
          <a:xfrm>
            <a:off x="785309" y="2134510"/>
            <a:ext cx="92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rm *.txt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E214C-A735-484D-ACFF-85BA0266192B}"/>
              </a:ext>
            </a:extLst>
          </p:cNvPr>
          <p:cNvSpPr txBox="1"/>
          <p:nvPr/>
        </p:nvSpPr>
        <p:spPr>
          <a:xfrm>
            <a:off x="2138174" y="2161378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/>
              <a:t>*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임의의 문자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F3EDB-F8FF-C040-A3E9-3DF8170B1A42}"/>
              </a:ext>
            </a:extLst>
          </p:cNvPr>
          <p:cNvSpPr txBox="1"/>
          <p:nvPr/>
        </p:nvSpPr>
        <p:spPr>
          <a:xfrm>
            <a:off x="785309" y="2634771"/>
            <a:ext cx="38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.txt</a:t>
            </a:r>
            <a:r>
              <a:rPr kumimoji="1" lang="ko-KR" altLang="en-US" b="1" dirty="0"/>
              <a:t>로 끝나는 모든 파일을 삭제한다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0D6F9-0B97-2B41-89DD-D311206DF0BF}"/>
              </a:ext>
            </a:extLst>
          </p:cNvPr>
          <p:cNvSpPr txBox="1"/>
          <p:nvPr/>
        </p:nvSpPr>
        <p:spPr>
          <a:xfrm>
            <a:off x="755638" y="3376147"/>
            <a:ext cx="143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</a:t>
            </a:r>
            <a:r>
              <a:rPr kumimoji="1" lang="en-US" altLang="ko-Kore-KR" dirty="0"/>
              <a:t>p</a:t>
            </a:r>
            <a:r>
              <a:rPr kumimoji="1" lang="ko-KR" altLang="en-US" dirty="0"/>
              <a:t> *</a:t>
            </a:r>
            <a:r>
              <a:rPr kumimoji="1" lang="en-US" altLang="ko-KR" dirty="0"/>
              <a:t>.txt ./test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2965C-F7B1-0C48-B1F9-8105ABC1C92D}"/>
              </a:ext>
            </a:extLst>
          </p:cNvPr>
          <p:cNvSpPr txBox="1"/>
          <p:nvPr/>
        </p:nvSpPr>
        <p:spPr>
          <a:xfrm>
            <a:off x="737241" y="3848581"/>
            <a:ext cx="565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ore-KR" b="1" dirty="0"/>
              <a:t>txt</a:t>
            </a:r>
            <a:r>
              <a:rPr kumimoji="1" lang="ko-KR" altLang="en-US" b="1" dirty="0"/>
              <a:t>로 끝나는 모든 파일을 </a:t>
            </a:r>
            <a:r>
              <a:rPr kumimoji="1" lang="en-US" altLang="ko-KR" b="1" dirty="0"/>
              <a:t> test </a:t>
            </a:r>
            <a:r>
              <a:rPr kumimoji="1" lang="ko-KR" altLang="en-US" b="1" dirty="0"/>
              <a:t>라는 디렉토리로 옮긴다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2AE27-89B8-174A-8126-FA72F5CC5880}"/>
              </a:ext>
            </a:extLst>
          </p:cNvPr>
          <p:cNvSpPr txBox="1"/>
          <p:nvPr/>
        </p:nvSpPr>
        <p:spPr>
          <a:xfrm>
            <a:off x="674524" y="4533508"/>
            <a:ext cx="4328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ls a*</a:t>
            </a:r>
          </a:p>
          <a:p>
            <a:endParaRPr kumimoji="1" lang="en-US" altLang="ko-Kore-KR" dirty="0"/>
          </a:p>
          <a:p>
            <a:r>
              <a:rPr kumimoji="1" lang="en-US" altLang="ko-KR" b="1" dirty="0"/>
              <a:t>a</a:t>
            </a:r>
            <a:r>
              <a:rPr kumimoji="1" lang="ko-KR" altLang="en-US" b="1" dirty="0"/>
              <a:t>로 시작하는 모든 파일 목록을  표시한다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4135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9EE71-60B5-DF4F-927E-6C7F3B7337D4}"/>
              </a:ext>
            </a:extLst>
          </p:cNvPr>
          <p:cNvSpPr txBox="1"/>
          <p:nvPr/>
        </p:nvSpPr>
        <p:spPr>
          <a:xfrm>
            <a:off x="4494940" y="145595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* 과 </a:t>
            </a:r>
            <a:r>
              <a:rPr lang="en-US" altLang="ko-KR" sz="2800" b="1" dirty="0">
                <a:latin typeface="Arial"/>
                <a:cs typeface="Arial"/>
              </a:rPr>
              <a:t>?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FEA24-F3C9-A940-A279-E2429CEB36F3}"/>
              </a:ext>
            </a:extLst>
          </p:cNvPr>
          <p:cNvSpPr txBox="1"/>
          <p:nvPr/>
        </p:nvSpPr>
        <p:spPr>
          <a:xfrm>
            <a:off x="538793" y="1059255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* 는 문자의 길이와 상관없이 모두 다 매칭되지만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?</a:t>
            </a:r>
            <a:r>
              <a:rPr kumimoji="1" lang="ko-KR" altLang="en-US" b="1" dirty="0"/>
              <a:t> 는 하나의 문자에 대해서만 매칭된다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D40A6-0BB4-E445-BBD9-BC6E649CD51E}"/>
              </a:ext>
            </a:extLst>
          </p:cNvPr>
          <p:cNvSpPr txBox="1"/>
          <p:nvPr/>
        </p:nvSpPr>
        <p:spPr>
          <a:xfrm>
            <a:off x="623944" y="2036655"/>
            <a:ext cx="456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 ls</a:t>
            </a:r>
          </a:p>
          <a:p>
            <a:r>
              <a:rPr lang="en" altLang="ko-Kore-KR" dirty="0"/>
              <a:t>1.txt   11.txt  2.txt   4.txt   6.txt   8.txt   empty</a:t>
            </a:r>
          </a:p>
          <a:p>
            <a:r>
              <a:rPr lang="en" altLang="ko-Kore-KR" dirty="0"/>
              <a:t>10.txt  111.txt 3.txt   5.txt   7.txt   9.txt   </a:t>
            </a:r>
            <a:r>
              <a:rPr lang="en" altLang="ko-Kore-KR" b="1" dirty="0"/>
              <a:t>test1</a:t>
            </a:r>
            <a:endParaRPr lang="en" altLang="ko-Kore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685F8-8533-7447-96AA-9B0B3A2B6179}"/>
              </a:ext>
            </a:extLst>
          </p:cNvPr>
          <p:cNvSpPr txBox="1"/>
          <p:nvPr/>
        </p:nvSpPr>
        <p:spPr>
          <a:xfrm>
            <a:off x="625135" y="3039662"/>
            <a:ext cx="37131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이런 파일들이 </a:t>
            </a:r>
            <a:r>
              <a:rPr kumimoji="1" lang="ko-KR" altLang="en-US" b="1" dirty="0" err="1"/>
              <a:t>있을때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lang="en" altLang="ko-Kore-KR" dirty="0"/>
              <a:t> ls *.txt</a:t>
            </a:r>
          </a:p>
          <a:p>
            <a:r>
              <a:rPr lang="en" altLang="ko-Kore-KR" dirty="0"/>
              <a:t>1.txt   11.txt  2.txt   4.txt   6.txt   8.txt</a:t>
            </a:r>
          </a:p>
          <a:p>
            <a:r>
              <a:rPr lang="en" altLang="ko-Kore-KR" dirty="0"/>
              <a:t>10.txt  111.txt 3.txt   5.txt   7.txt   9.txt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4D2E-043C-244F-9B1F-DA69D81AD5F1}"/>
              </a:ext>
            </a:extLst>
          </p:cNvPr>
          <p:cNvSpPr txBox="1"/>
          <p:nvPr/>
        </p:nvSpPr>
        <p:spPr>
          <a:xfrm>
            <a:off x="623944" y="4959317"/>
            <a:ext cx="4421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?.txt</a:t>
            </a:r>
          </a:p>
          <a:p>
            <a:r>
              <a:rPr lang="en" altLang="ko-Kore-KR" dirty="0"/>
              <a:t>1.txt 2.txt 3.txt 4.txt 5.txt 6.txt 7.txt 8.txt 9.txt</a:t>
            </a:r>
          </a:p>
          <a:p>
            <a:r>
              <a:rPr lang="en" altLang="ko-Kore-KR" dirty="0"/>
              <a:t>$ ls ??.txt</a:t>
            </a:r>
          </a:p>
          <a:p>
            <a:r>
              <a:rPr lang="en" altLang="ko-Kore-KR" dirty="0"/>
              <a:t>10.txt 11.txt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84601-E96F-424C-8835-96CC5CD777B7}"/>
              </a:ext>
            </a:extLst>
          </p:cNvPr>
          <p:cNvSpPr txBox="1"/>
          <p:nvPr/>
        </p:nvSpPr>
        <p:spPr>
          <a:xfrm>
            <a:off x="2092139" y="4959317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하나의 글자</a:t>
            </a:r>
            <a:r>
              <a:rPr kumimoji="1" lang="en-US" altLang="ko-KR" dirty="0"/>
              <a:t>’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CFE90-B764-EF44-9646-A40DEDAE92ED}"/>
              </a:ext>
            </a:extLst>
          </p:cNvPr>
          <p:cNvSpPr txBox="1"/>
          <p:nvPr/>
        </p:nvSpPr>
        <p:spPr>
          <a:xfrm>
            <a:off x="2212266" y="558631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두개의 글자</a:t>
            </a:r>
            <a:r>
              <a:rPr kumimoji="1" lang="en-US" altLang="ko-KR" dirty="0"/>
              <a:t>’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D9AB5-D875-C84B-8B73-BB80B1A24E23}"/>
              </a:ext>
            </a:extLst>
          </p:cNvPr>
          <p:cNvSpPr txBox="1"/>
          <p:nvPr/>
        </p:nvSpPr>
        <p:spPr>
          <a:xfrm>
            <a:off x="538793" y="6307814"/>
            <a:ext cx="450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?1.txt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 어떤 파일이 선택될까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CCB69-13CA-914C-B151-8FEC2B2B0B75}"/>
              </a:ext>
            </a:extLst>
          </p:cNvPr>
          <p:cNvSpPr txBox="1"/>
          <p:nvPr/>
        </p:nvSpPr>
        <p:spPr>
          <a:xfrm>
            <a:off x="5908651" y="6307814"/>
            <a:ext cx="227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</a:t>
            </a:r>
            <a:r>
              <a:rPr lang="ko-KR" altLang="en-US" dirty="0"/>
              <a:t>*</a:t>
            </a:r>
            <a:r>
              <a:rPr lang="en" altLang="ko-Kore-KR" dirty="0"/>
              <a:t>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405517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0322" y="113407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다루기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67" y="1179023"/>
            <a:ext cx="4861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많은 생명정보 관련 프로그램의 입력 파일과 출력 파일은 평범한 텍스트 파일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메모장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 과 같은 프로그램으로도 열어서 확인할 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있지만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158CB-1BB2-A04E-A77E-69F83AFF6D79}"/>
              </a:ext>
            </a:extLst>
          </p:cNvPr>
          <p:cNvSpPr txBox="1"/>
          <p:nvPr/>
        </p:nvSpPr>
        <p:spPr>
          <a:xfrm>
            <a:off x="93567" y="3600120"/>
            <a:ext cx="682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메모장보다는 좀 더 나은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텍스트 파일 편집기가 필요할 수도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 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22A32-8F79-2543-B166-8B270EBA2D8D}"/>
              </a:ext>
            </a:extLst>
          </p:cNvPr>
          <p:cNvSpPr txBox="1"/>
          <p:nvPr/>
        </p:nvSpPr>
        <p:spPr>
          <a:xfrm>
            <a:off x="93567" y="403130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Visual Studio Code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888E3-808E-2E40-8D43-DF922EB15F93}"/>
              </a:ext>
            </a:extLst>
          </p:cNvPr>
          <p:cNvSpPr txBox="1"/>
          <p:nvPr/>
        </p:nvSpPr>
        <p:spPr>
          <a:xfrm>
            <a:off x="93567" y="4462497"/>
            <a:ext cx="29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code.visualstudio.com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C741EDC-394D-B048-BE49-6657982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557" y="1179023"/>
            <a:ext cx="3931749" cy="2371209"/>
          </a:xfrm>
          <a:prstGeom prst="rect">
            <a:avLst/>
          </a:prstGeom>
        </p:spPr>
      </p:pic>
      <p:pic>
        <p:nvPicPr>
          <p:cNvPr id="11" name="그림 10" descr="스크린샷, 검은색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E858DD2-CA66-9149-B358-E6FB1CB8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66" y="4020585"/>
            <a:ext cx="4629040" cy="27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491" y="382138"/>
            <a:ext cx="832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명령행에서도 텍스트 파일 보기 및 편집이 가능하다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800" y="149013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명령행에서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nano</a:t>
            </a:r>
            <a:r>
              <a:rPr lang="ko-KR" altLang="en-US" dirty="0">
                <a:latin typeface="Arial"/>
                <a:cs typeface="Arial"/>
              </a:rPr>
              <a:t>라는 명령을 입력하면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72114-F39D-8845-9408-E0971A9DAA80}"/>
              </a:ext>
            </a:extLst>
          </p:cNvPr>
          <p:cNvSpPr txBox="1"/>
          <p:nvPr/>
        </p:nvSpPr>
        <p:spPr>
          <a:xfrm>
            <a:off x="558800" y="185946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파일이름을 입력하면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05D5-76CC-7341-AC02-18BEA1099F9C}"/>
              </a:ext>
            </a:extLst>
          </p:cNvPr>
          <p:cNvSpPr txBox="1"/>
          <p:nvPr/>
        </p:nvSpPr>
        <p:spPr>
          <a:xfrm>
            <a:off x="558800" y="5175457"/>
            <a:ext cx="3756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파일 저장 </a:t>
            </a:r>
            <a:r>
              <a:rPr lang="en-US" altLang="ko-KR" dirty="0">
                <a:latin typeface="Arial"/>
                <a:cs typeface="Arial"/>
              </a:rPr>
              <a:t>: Ctrl – O</a:t>
            </a:r>
          </a:p>
          <a:p>
            <a:r>
              <a:rPr lang="ko-KR" altLang="en-US" dirty="0">
                <a:latin typeface="Arial"/>
                <a:cs typeface="Arial"/>
              </a:rPr>
              <a:t>종료 </a:t>
            </a:r>
            <a:r>
              <a:rPr lang="en-US" altLang="ko-KR" dirty="0">
                <a:latin typeface="Arial"/>
                <a:cs typeface="Arial"/>
              </a:rPr>
              <a:t>: Ctrl-X </a:t>
            </a:r>
            <a:r>
              <a:rPr lang="en-US" dirty="0">
                <a:latin typeface="Arial"/>
                <a:cs typeface="Arial"/>
              </a:rPr>
              <a:t>(^ </a:t>
            </a:r>
            <a:r>
              <a:rPr lang="ko-KR" altLang="en-US" dirty="0">
                <a:latin typeface="Arial"/>
                <a:cs typeface="Arial"/>
              </a:rPr>
              <a:t>는 </a:t>
            </a:r>
            <a:r>
              <a:rPr lang="en-US" altLang="ko-KR" dirty="0">
                <a:latin typeface="Arial"/>
                <a:cs typeface="Arial"/>
              </a:rPr>
              <a:t>Ctrl </a:t>
            </a:r>
            <a:r>
              <a:rPr lang="ko-KR" altLang="en-US" dirty="0">
                <a:latin typeface="Arial"/>
                <a:cs typeface="Arial"/>
              </a:rPr>
              <a:t>키를 의미함</a:t>
            </a:r>
            <a:r>
              <a:rPr lang="en-US" altLang="ko-KR" dirty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BAE8A02-9F6A-DC45-B43F-E0D7F6CB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35" y="2228797"/>
            <a:ext cx="5683386" cy="28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7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6385" y="421291"/>
            <a:ext cx="770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이제 실제 생물학 데이터를 가지고 연습을 하자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283" y="1471873"/>
            <a:ext cx="90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118" y="436316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</a:t>
            </a:r>
            <a:r>
              <a:rPr lang="ko-KR" altLang="en-US" dirty="0"/>
              <a:t>파일이 있는 인터넷 주소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1118" y="4703862"/>
            <a:ext cx="550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“https://</a:t>
            </a:r>
            <a:r>
              <a:rPr lang="en-US" dirty="0" err="1"/>
              <a:t>www.uniprot.org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/P63267.fasta”</a:t>
            </a: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DD773566-2EDF-F843-BD7C-F6F8F477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23" y="1818154"/>
            <a:ext cx="4095580" cy="15628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2AB46E6-1901-254D-999C-DC74E2B1BF92}"/>
              </a:ext>
            </a:extLst>
          </p:cNvPr>
          <p:cNvSpPr/>
          <p:nvPr/>
        </p:nvSpPr>
        <p:spPr>
          <a:xfrm>
            <a:off x="1703456" y="1471873"/>
            <a:ext cx="400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http://</a:t>
            </a:r>
            <a:r>
              <a:rPr lang="en-US" altLang="ko-Kore-KR" dirty="0" err="1"/>
              <a:t>www.uniprot.org</a:t>
            </a:r>
            <a:r>
              <a:rPr lang="en-US" altLang="ko-Kore-KR" dirty="0"/>
              <a:t>/</a:t>
            </a:r>
            <a:r>
              <a:rPr lang="en-US" altLang="ko-Kore-KR" dirty="0" err="1"/>
              <a:t>uniprot</a:t>
            </a:r>
            <a:r>
              <a:rPr lang="en-US" altLang="ko-Kore-KR" dirty="0"/>
              <a:t>/P63267</a:t>
            </a:r>
            <a:endParaRPr lang="ko-Kore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D100356E-7FC8-AA45-A2BF-9B68594F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082" y="2267327"/>
            <a:ext cx="4903918" cy="11616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1BC3C7-E057-EA4B-877B-AC4824091855}"/>
              </a:ext>
            </a:extLst>
          </p:cNvPr>
          <p:cNvSpPr/>
          <p:nvPr/>
        </p:nvSpPr>
        <p:spPr>
          <a:xfrm>
            <a:off x="6692042" y="2402793"/>
            <a:ext cx="646244" cy="279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C3A200-8822-174A-A7CB-F6D687B8ACF0}"/>
              </a:ext>
            </a:extLst>
          </p:cNvPr>
          <p:cNvSpPr txBox="1"/>
          <p:nvPr/>
        </p:nvSpPr>
        <p:spPr>
          <a:xfrm>
            <a:off x="421118" y="3779771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인터넷에서</a:t>
            </a:r>
            <a:r>
              <a:rPr kumimoji="1" lang="ko-KR" altLang="en-US" b="1" dirty="0"/>
              <a:t> 파일을 다운받는 명령어</a:t>
            </a:r>
            <a:endParaRPr kumimoji="1" lang="ko-Kore-KR" altLang="en-US" b="1" dirty="0"/>
          </a:p>
        </p:txBody>
      </p:sp>
      <p:pic>
        <p:nvPicPr>
          <p:cNvPr id="16" name="그림 15" descr="음식, 표지판이(가) 표시된 사진&#10;&#10;자동 생성된 설명">
            <a:extLst>
              <a:ext uri="{FF2B5EF4-FFF2-40B4-BE49-F238E27FC236}">
                <a16:creationId xmlns:a16="http://schemas.microsoft.com/office/drawing/2014/main" id="{97D724B7-CE0D-0749-8B93-E0FC84C4F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1" y="5247520"/>
            <a:ext cx="7899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3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5740" y="311383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확인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50" y="96004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cat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파일이름 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" y="3254189"/>
            <a:ext cx="841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방금 다운로드 받은 파일을 표시해 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그런데</a:t>
            </a:r>
            <a:r>
              <a:rPr lang="en-US" altLang="ko-KR" dirty="0">
                <a:latin typeface="Arial"/>
                <a:cs typeface="Arial"/>
              </a:rPr>
              <a:t>..</a:t>
            </a:r>
            <a:r>
              <a:rPr lang="ko-KR" altLang="en-US" dirty="0">
                <a:latin typeface="Arial"/>
                <a:cs typeface="Arial"/>
              </a:rPr>
              <a:t>왜 파일 내용을 표시하는 명령어 이름이 </a:t>
            </a:r>
            <a:r>
              <a:rPr lang="en-US" altLang="ko-KR" dirty="0">
                <a:latin typeface="Arial"/>
                <a:cs typeface="Arial"/>
              </a:rPr>
              <a:t>cat </a:t>
            </a:r>
            <a:r>
              <a:rPr lang="ko-KR" altLang="en-US" dirty="0">
                <a:latin typeface="Arial"/>
                <a:cs typeface="Arial"/>
              </a:rPr>
              <a:t>일까</a:t>
            </a:r>
            <a:r>
              <a:rPr lang="en-US" altLang="ko-KR" dirty="0">
                <a:latin typeface="Arial"/>
                <a:cs typeface="Arial"/>
              </a:rPr>
              <a:t>?</a:t>
            </a:r>
          </a:p>
          <a:p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이를 알아보기 위해서 몇 개의 단백질 파일을 더 다운로드 받아보자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그림 2" descr="실내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F912C7B5-01EC-644A-854A-5EAE4407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88594"/>
            <a:ext cx="8953500" cy="1816100"/>
          </a:xfrm>
          <a:prstGeom prst="rect">
            <a:avLst/>
          </a:prstGeom>
        </p:spPr>
      </p:pic>
      <p:pic>
        <p:nvPicPr>
          <p:cNvPr id="12" name="그림 11" descr="텍스트, 모니터, 검은색, 앉아있는이(가) 표시된 사진&#10;&#10;자동 생성된 설명">
            <a:extLst>
              <a:ext uri="{FF2B5EF4-FFF2-40B4-BE49-F238E27FC236}">
                <a16:creationId xmlns:a16="http://schemas.microsoft.com/office/drawing/2014/main" id="{03F229B0-1EAF-524E-98D1-E77D9971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4504013"/>
            <a:ext cx="7241465" cy="21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5F690-2B1D-804B-BD6E-80325A17B44D}"/>
              </a:ext>
            </a:extLst>
          </p:cNvPr>
          <p:cNvSpPr txBox="1"/>
          <p:nvPr/>
        </p:nvSpPr>
        <p:spPr>
          <a:xfrm>
            <a:off x="3365740" y="311383"/>
            <a:ext cx="3056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FASTA </a:t>
            </a:r>
            <a:r>
              <a:rPr lang="ko-KR" altLang="en-US" sz="2800" b="1" dirty="0">
                <a:latin typeface="Arial"/>
                <a:cs typeface="Arial"/>
              </a:rPr>
              <a:t>파일 포맷 </a:t>
            </a:r>
            <a:endParaRPr lang="en-US" altLang="ko-KR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F81B4-62DD-C741-8E7C-17FBBFEBC11B}"/>
              </a:ext>
            </a:extLst>
          </p:cNvPr>
          <p:cNvSpPr txBox="1"/>
          <p:nvPr/>
        </p:nvSpPr>
        <p:spPr>
          <a:xfrm>
            <a:off x="166789" y="1409769"/>
            <a:ext cx="587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서열</a:t>
            </a:r>
            <a:r>
              <a:rPr kumimoji="1" lang="ko-KR" altLang="en-US" b="1" dirty="0"/>
              <a:t> 정보 </a:t>
            </a:r>
            <a:r>
              <a:rPr kumimoji="1" lang="en-US" altLang="ko-KR" b="1" dirty="0"/>
              <a:t>(DNA/RNA, </a:t>
            </a:r>
            <a:r>
              <a:rPr kumimoji="1" lang="ko-KR" altLang="en-US" b="1" dirty="0"/>
              <a:t>단백질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저장하는 표준적인 형식 </a:t>
            </a:r>
            <a:endParaRPr kumimoji="1" lang="ko-Kore-KR" altLang="en-US" b="1" dirty="0"/>
          </a:p>
        </p:txBody>
      </p:sp>
      <p:pic>
        <p:nvPicPr>
          <p:cNvPr id="6" name="그림 5" descr="실내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DCA10F78-628D-B149-B11C-489E73D7B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45"/>
          <a:stretch/>
        </p:blipFill>
        <p:spPr>
          <a:xfrm>
            <a:off x="190500" y="2667000"/>
            <a:ext cx="8953500" cy="1477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58D09-5618-A442-8DBB-A2FF301E4C18}"/>
              </a:ext>
            </a:extLst>
          </p:cNvPr>
          <p:cNvSpPr txBox="1"/>
          <p:nvPr/>
        </p:nvSpPr>
        <p:spPr>
          <a:xfrm>
            <a:off x="101600" y="2174844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&gt;</a:t>
            </a:r>
            <a:r>
              <a:rPr kumimoji="1" lang="ko-KR" altLang="en-US" dirty="0"/>
              <a:t>서열 관련 정보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742CF-4A7F-CF4C-9EE6-A83F97F876AE}"/>
              </a:ext>
            </a:extLst>
          </p:cNvPr>
          <p:cNvSpPr txBox="1"/>
          <p:nvPr/>
        </p:nvSpPr>
        <p:spPr>
          <a:xfrm>
            <a:off x="2451100" y="205933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sp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swissprot</a:t>
            </a:r>
            <a:r>
              <a:rPr kumimoji="1" lang="en-US" altLang="ko-KR" dirty="0"/>
              <a:t>) | Accession Number | </a:t>
            </a:r>
            <a:r>
              <a:rPr kumimoji="1" lang="ko-KR" altLang="en-US" dirty="0"/>
              <a:t>관련 설명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526B8-E4AA-D045-862D-0142E0BD9612}"/>
              </a:ext>
            </a:extLst>
          </p:cNvPr>
          <p:cNvSpPr txBox="1"/>
          <p:nvPr/>
        </p:nvSpPr>
        <p:spPr>
          <a:xfrm>
            <a:off x="6370378" y="340574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C000"/>
                </a:solidFill>
              </a:rPr>
              <a:t>서열</a:t>
            </a:r>
            <a:r>
              <a:rPr kumimoji="1" lang="ko-KR" altLang="en-US" b="1" dirty="0">
                <a:solidFill>
                  <a:srgbClr val="FFC000"/>
                </a:solidFill>
              </a:rPr>
              <a:t> </a:t>
            </a:r>
            <a:endParaRPr kumimoji="1" lang="ko-Kore-KR" altLang="en-US" b="1" dirty="0">
              <a:solidFill>
                <a:srgbClr val="FFC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46958F-6252-D24E-9D61-92C7D92C3A81}"/>
              </a:ext>
            </a:extLst>
          </p:cNvPr>
          <p:cNvSpPr/>
          <p:nvPr/>
        </p:nvSpPr>
        <p:spPr>
          <a:xfrm>
            <a:off x="190501" y="2860030"/>
            <a:ext cx="5410200" cy="1284463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ED6A4-0751-154E-8B9C-58D2DF5C5789}"/>
              </a:ext>
            </a:extLst>
          </p:cNvPr>
          <p:cNvSpPr txBox="1"/>
          <p:nvPr/>
        </p:nvSpPr>
        <p:spPr>
          <a:xfrm>
            <a:off x="166789" y="4513908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일반적인</a:t>
            </a:r>
            <a:r>
              <a:rPr kumimoji="1" lang="ko-KR" altLang="en-US" dirty="0"/>
              <a:t> 텍스트 파일 포맷이므로 형식만 맞춘다면 메모장 등의 편집기로도 다룰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0563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B1E07C-9B20-6147-A60B-EF9106FA775E}"/>
              </a:ext>
            </a:extLst>
          </p:cNvPr>
          <p:cNvSpPr txBox="1"/>
          <p:nvPr/>
        </p:nvSpPr>
        <p:spPr>
          <a:xfrm>
            <a:off x="3365740" y="311383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모든 파일을 표시하기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DC0D7-A55D-904E-9095-624BC7A63E8A}"/>
              </a:ext>
            </a:extLst>
          </p:cNvPr>
          <p:cNvSpPr txBox="1"/>
          <p:nvPr/>
        </p:nvSpPr>
        <p:spPr>
          <a:xfrm>
            <a:off x="365534" y="1124556"/>
            <a:ext cx="841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방금 다운로드 받은 </a:t>
            </a:r>
            <a:r>
              <a:rPr lang="en-US" altLang="ko-KR" b="1" dirty="0">
                <a:latin typeface="Arial"/>
                <a:cs typeface="Arial"/>
              </a:rPr>
              <a:t>3</a:t>
            </a:r>
            <a:r>
              <a:rPr lang="ko-KR" altLang="en-US" b="1" dirty="0">
                <a:latin typeface="Arial"/>
                <a:cs typeface="Arial"/>
              </a:rPr>
              <a:t>개의 </a:t>
            </a:r>
            <a:r>
              <a:rPr lang="en-US" altLang="ko-KR" b="1" dirty="0" err="1">
                <a:latin typeface="Arial"/>
                <a:cs typeface="Arial"/>
              </a:rPr>
              <a:t>fasta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파일을 한번에 표시하려면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FD838-DACD-D946-876B-725458F297FD}"/>
              </a:ext>
            </a:extLst>
          </p:cNvPr>
          <p:cNvSpPr txBox="1"/>
          <p:nvPr/>
        </p:nvSpPr>
        <p:spPr>
          <a:xfrm>
            <a:off x="365534" y="1493888"/>
            <a:ext cx="11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*.</a:t>
            </a:r>
            <a:r>
              <a:rPr kumimoji="1" lang="en-US" altLang="ko-Kore-KR" dirty="0" err="1"/>
              <a:t>fasta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E5769EC-0864-3848-910B-F11046D63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4" y="1894745"/>
            <a:ext cx="7928386" cy="351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80FE2-29DD-5041-BA58-1ADD14F5EFF0}"/>
              </a:ext>
            </a:extLst>
          </p:cNvPr>
          <p:cNvSpPr txBox="1"/>
          <p:nvPr/>
        </p:nvSpPr>
        <p:spPr>
          <a:xfrm>
            <a:off x="2054709" y="5490719"/>
            <a:ext cx="5593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파일이 모두 합쳐져서 표시된다</a:t>
            </a:r>
            <a:r>
              <a:rPr kumimoji="1" lang="en-US" altLang="ko-KR" dirty="0"/>
              <a:t>!</a:t>
            </a:r>
          </a:p>
          <a:p>
            <a:r>
              <a:rPr kumimoji="1" lang="en-US" altLang="ko-Kore-KR" dirty="0"/>
              <a:t>cat </a:t>
            </a:r>
            <a:r>
              <a:rPr kumimoji="1" lang="ko-KR" altLang="en-US" dirty="0"/>
              <a:t>이라는 명령어는 원래 </a:t>
            </a:r>
            <a:r>
              <a:rPr kumimoji="1" lang="en-US" altLang="ko-KR" dirty="0"/>
              <a:t>con</a:t>
            </a:r>
            <a:r>
              <a:rPr kumimoji="1" lang="en-US" altLang="ko-KR" b="1" dirty="0">
                <a:solidFill>
                  <a:srgbClr val="FF0000"/>
                </a:solidFill>
              </a:rPr>
              <a:t>cat</a:t>
            </a:r>
            <a:r>
              <a:rPr kumimoji="1" lang="en-US" altLang="ko-KR" dirty="0"/>
              <a:t>enate (</a:t>
            </a:r>
            <a:r>
              <a:rPr kumimoji="1" lang="ko-KR" altLang="en-US" dirty="0"/>
              <a:t>합치다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의 의미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5748C-A26C-C849-AA25-99F1A8A13CA7}"/>
              </a:ext>
            </a:extLst>
          </p:cNvPr>
          <p:cNvSpPr txBox="1"/>
          <p:nvPr/>
        </p:nvSpPr>
        <p:spPr>
          <a:xfrm>
            <a:off x="282229" y="6361951"/>
            <a:ext cx="849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여러</a:t>
            </a:r>
            <a:r>
              <a:rPr kumimoji="1" lang="ko-KR" altLang="en-US" b="1" dirty="0"/>
              <a:t> 개의 파일을 하나로 </a:t>
            </a:r>
            <a:r>
              <a:rPr kumimoji="1" lang="ko-KR" altLang="en-US" b="1" dirty="0" err="1"/>
              <a:t>합칠때</a:t>
            </a:r>
            <a:r>
              <a:rPr kumimoji="1" lang="ko-KR" altLang="en-US" b="1" dirty="0"/>
              <a:t> 유용하다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이를 파일로 저장하려면 어떻게 되는가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287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B3E71-C29F-454C-AF4D-FB91A6C245A1}"/>
              </a:ext>
            </a:extLst>
          </p:cNvPr>
          <p:cNvSpPr txBox="1"/>
          <p:nvPr/>
        </p:nvSpPr>
        <p:spPr>
          <a:xfrm>
            <a:off x="225684" y="461154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P53492.fasta</a:t>
            </a:r>
            <a:r>
              <a:rPr kumimoji="1" lang="ko-KR" altLang="en-US" dirty="0"/>
              <a:t> </a:t>
            </a:r>
            <a:r>
              <a:rPr kumimoji="1" lang="en-US" altLang="ko-KR" dirty="0"/>
              <a:t>P60010.fasta P63267.fasta </a:t>
            </a:r>
            <a:r>
              <a:rPr kumimoji="1" lang="en-US" altLang="ko-KR" b="1" dirty="0">
                <a:solidFill>
                  <a:srgbClr val="FF0000"/>
                </a:solidFill>
              </a:rPr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actin.fasta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54F597E-09AC-2F41-8449-5802B7DB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374"/>
            <a:ext cx="9144000" cy="4653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3C43-6DFD-E74B-BA96-594734514859}"/>
              </a:ext>
            </a:extLst>
          </p:cNvPr>
          <p:cNvSpPr txBox="1"/>
          <p:nvPr/>
        </p:nvSpPr>
        <p:spPr>
          <a:xfrm>
            <a:off x="5023821" y="2108499"/>
            <a:ext cx="4034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‘&gt;’</a:t>
            </a:r>
            <a:r>
              <a:rPr kumimoji="1" lang="ko-KR" altLang="en-US" b="1" dirty="0">
                <a:solidFill>
                  <a:srgbClr val="FFFF00"/>
                </a:solidFill>
              </a:rPr>
              <a:t> 기호를 이용하면 화면에 출력이 나오는 대신</a:t>
            </a:r>
            <a:r>
              <a:rPr kumimoji="1" lang="en-US" altLang="ko-KR" b="1" dirty="0">
                <a:solidFill>
                  <a:srgbClr val="FFFF00"/>
                </a:solidFill>
              </a:rPr>
              <a:t>,</a:t>
            </a:r>
            <a:r>
              <a:rPr kumimoji="1" lang="ko-KR" altLang="en-US" b="1" dirty="0">
                <a:solidFill>
                  <a:srgbClr val="FFFF00"/>
                </a:solidFill>
              </a:rPr>
              <a:t> 출력이 지정된 파일로 저장된다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r>
              <a:rPr kumimoji="1" lang="en-US" altLang="ko-Kore-KR" b="1" dirty="0" err="1">
                <a:solidFill>
                  <a:srgbClr val="FFFF00"/>
                </a:solidFill>
              </a:rPr>
              <a:t>Actin.fasta</a:t>
            </a:r>
            <a:r>
              <a:rPr kumimoji="1" lang="en-US" altLang="ko-Kore-KR" b="1" dirty="0">
                <a:solidFill>
                  <a:srgbClr val="FFFF00"/>
                </a:solidFill>
              </a:rPr>
              <a:t> </a:t>
            </a:r>
            <a:r>
              <a:rPr kumimoji="1" lang="ko-KR" altLang="en-US" b="1" dirty="0">
                <a:solidFill>
                  <a:srgbClr val="FFFF00"/>
                </a:solidFill>
              </a:rPr>
              <a:t>라는 파일에 </a:t>
            </a:r>
            <a:r>
              <a:rPr kumimoji="1" lang="en-US" altLang="ko-KR" b="1" dirty="0">
                <a:solidFill>
                  <a:srgbClr val="FFFF00"/>
                </a:solidFill>
              </a:rPr>
              <a:t>3</a:t>
            </a:r>
            <a:r>
              <a:rPr kumimoji="1" lang="ko-KR" altLang="en-US" b="1" dirty="0">
                <a:solidFill>
                  <a:srgbClr val="FFFF00"/>
                </a:solidFill>
              </a:rPr>
              <a:t>개의 내용을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r>
              <a:rPr kumimoji="1" lang="ko-KR" altLang="en-US" b="1" dirty="0">
                <a:solidFill>
                  <a:srgbClr val="FFFF00"/>
                </a:solidFill>
              </a:rPr>
              <a:t>모두 합쳐서 저장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5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1420" y="323165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수업자료는</a:t>
            </a:r>
            <a:r>
              <a:rPr lang="ko-KR" altLang="en-US" sz="3600" b="1" dirty="0">
                <a:latin typeface="Arial"/>
                <a:cs typeface="Arial"/>
              </a:rPr>
              <a:t> 여기에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2688F-5695-8D43-808B-CF24F00C4BF5}"/>
              </a:ext>
            </a:extLst>
          </p:cNvPr>
          <p:cNvSpPr txBox="1"/>
          <p:nvPr/>
        </p:nvSpPr>
        <p:spPr>
          <a:xfrm>
            <a:off x="139700" y="1219200"/>
            <a:ext cx="589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</a:t>
            </a:r>
            <a:endParaRPr kumimoji="1" lang="ko-Kore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9612990-CD92-324E-AAA0-E84CFEE0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77433"/>
            <a:ext cx="7391400" cy="437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E4A6F-B00F-F749-BE87-3DFE0DFBA0DD}"/>
              </a:ext>
            </a:extLst>
          </p:cNvPr>
          <p:cNvSpPr txBox="1"/>
          <p:nvPr/>
        </p:nvSpPr>
        <p:spPr>
          <a:xfrm>
            <a:off x="2010982" y="604900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파워포인트 자료 이외에 각종 코드 역시 여기 올라감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627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9934" y="52912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nano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actin.fasta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FE6F50F-FFC9-6B43-A8A7-A8A4C323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" y="898455"/>
            <a:ext cx="9144000" cy="4658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831" y="4183880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합쳐진 파일을 수정 가능</a:t>
            </a:r>
            <a:r>
              <a:rPr lang="en-US" altLang="ko-KR" b="1" dirty="0">
                <a:solidFill>
                  <a:srgbClr val="FFFF00"/>
                </a:solidFill>
              </a:rPr>
              <a:t>!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98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일일히</a:t>
            </a:r>
            <a:r>
              <a:rPr lang="ko-KR" altLang="en-US" sz="3600" b="1" dirty="0">
                <a:latin typeface="Arial"/>
                <a:cs typeface="Arial"/>
              </a:rPr>
              <a:t> 타이핑을 하기가 어렵다면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09048"/>
            <a:ext cx="616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“</a:t>
            </a:r>
            <a:r>
              <a:rPr lang="ko-KR" altLang="en-US" dirty="0">
                <a:latin typeface="Arial"/>
                <a:cs typeface="Arial"/>
              </a:rPr>
              <a:t>모든 명령어를 항상 </a:t>
            </a:r>
            <a:r>
              <a:rPr lang="ko-KR" altLang="en-US" dirty="0" err="1">
                <a:latin typeface="Arial"/>
                <a:cs typeface="Arial"/>
              </a:rPr>
              <a:t>일일히</a:t>
            </a:r>
            <a:r>
              <a:rPr lang="ko-KR" altLang="en-US" dirty="0">
                <a:latin typeface="Arial"/>
                <a:cs typeface="Arial"/>
              </a:rPr>
              <a:t> 입력해야 하나요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귀찮은데</a:t>
            </a:r>
            <a:r>
              <a:rPr lang="en-US" altLang="ko-KR" dirty="0">
                <a:latin typeface="Arial"/>
                <a:cs typeface="Arial"/>
              </a:rPr>
              <a:t>…”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645229"/>
            <a:ext cx="87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명령어 창에서 위 화살표와 아래 화살표 키를 누르면 이전에 사용한 명령어가 표시됨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typ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43854" b="9328"/>
          <a:stretch/>
        </p:blipFill>
        <p:spPr>
          <a:xfrm>
            <a:off x="543000" y="2084604"/>
            <a:ext cx="8396422" cy="555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3046385"/>
            <a:ext cx="66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긴 파일 이름을 입력하기 힘들다면</a:t>
            </a:r>
            <a:r>
              <a:rPr lang="en-US" altLang="ko-KR" dirty="0">
                <a:latin typeface="Arial"/>
                <a:cs typeface="Arial"/>
              </a:rPr>
              <a:t>…</a:t>
            </a:r>
          </a:p>
          <a:p>
            <a:r>
              <a:rPr lang="ko-KR" altLang="en-US" dirty="0">
                <a:latin typeface="Arial"/>
                <a:cs typeface="Arial"/>
              </a:rPr>
              <a:t>파일 이름을 일부만 입력하고 </a:t>
            </a:r>
            <a:r>
              <a:rPr lang="en-US" altLang="ko-KR" dirty="0">
                <a:latin typeface="Arial"/>
                <a:cs typeface="Arial"/>
              </a:rPr>
              <a:t>TAB </a:t>
            </a:r>
            <a:r>
              <a:rPr lang="ko-KR" altLang="en-US" dirty="0">
                <a:latin typeface="Arial"/>
                <a:cs typeface="Arial"/>
              </a:rPr>
              <a:t>키를 치면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자동적으로 완성된다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928734"/>
            <a:ext cx="8122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윈도우에서 </a:t>
            </a:r>
            <a:r>
              <a:rPr lang="en-US" altLang="ko-KR" dirty="0">
                <a:latin typeface="Arial"/>
                <a:cs typeface="Arial"/>
              </a:rPr>
              <a:t>Anaconda Prompt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사용하는 것이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아니고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리눅스나 맥 </a:t>
            </a:r>
            <a:r>
              <a:rPr lang="en-US" altLang="ko-KR" dirty="0">
                <a:latin typeface="Arial"/>
                <a:cs typeface="Arial"/>
              </a:rPr>
              <a:t>OS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사용한다면</a:t>
            </a:r>
            <a:r>
              <a:rPr lang="en-US" altLang="ko-KR" dirty="0">
                <a:latin typeface="Arial"/>
                <a:cs typeface="Arial"/>
              </a:rPr>
              <a:t>..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history</a:t>
            </a:r>
            <a:r>
              <a:rPr lang="ko-KR" altLang="en-US" dirty="0">
                <a:latin typeface="Arial"/>
                <a:cs typeface="Arial"/>
              </a:rPr>
              <a:t>라는 명령어를 이용하면 자기가 그동안 입력한 명령어가 모두 표시됨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10" name="Compl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9768" b="9437"/>
          <a:stretch/>
        </p:blipFill>
        <p:spPr>
          <a:xfrm>
            <a:off x="543000" y="4048389"/>
            <a:ext cx="4750531" cy="4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B41C7E-3380-9747-9F42-EA4FE77E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때로는 매우 긴 텍스트 파일의 내용을 살펴볼 필요도 있다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093EF-3E9C-0243-936D-2E44FB051CE3}"/>
              </a:ext>
            </a:extLst>
          </p:cNvPr>
          <p:cNvSpPr txBox="1"/>
          <p:nvPr/>
        </p:nvSpPr>
        <p:spPr>
          <a:xfrm>
            <a:off x="172122" y="1914861"/>
            <a:ext cx="604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curl –O “ftp://</a:t>
            </a:r>
            <a:r>
              <a:rPr kumimoji="1" lang="en" altLang="ko-Kore-KR" dirty="0" err="1"/>
              <a:t>ftp.ncbi.nlm.nih.gov</a:t>
            </a:r>
            <a:r>
              <a:rPr kumimoji="1" lang="en" altLang="ko-Kore-KR" dirty="0"/>
              <a:t>/blast/</a:t>
            </a:r>
            <a:r>
              <a:rPr kumimoji="1" lang="en" altLang="ko-Kore-KR" dirty="0" err="1"/>
              <a:t>db</a:t>
            </a:r>
            <a:r>
              <a:rPr kumimoji="1" lang="en" altLang="ko-Kore-KR" dirty="0"/>
              <a:t>//FASTA/</a:t>
            </a:r>
            <a:r>
              <a:rPr kumimoji="1" lang="en" altLang="ko-Kore-KR" dirty="0" err="1"/>
              <a:t>pdbaa.gz</a:t>
            </a:r>
            <a:r>
              <a:rPr kumimoji="1" lang="en" altLang="ko-Kore-KR" dirty="0"/>
              <a:t>”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14929-944E-1742-A4A5-AD5D4EA43962}"/>
              </a:ext>
            </a:extLst>
          </p:cNvPr>
          <p:cNvSpPr txBox="1"/>
          <p:nvPr/>
        </p:nvSpPr>
        <p:spPr>
          <a:xfrm>
            <a:off x="172122" y="1545529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다음 파일을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4DEEE-1501-3746-87AA-278B2F42AF40}"/>
              </a:ext>
            </a:extLst>
          </p:cNvPr>
          <p:cNvSpPr txBox="1"/>
          <p:nvPr/>
        </p:nvSpPr>
        <p:spPr>
          <a:xfrm>
            <a:off x="172122" y="2523564"/>
            <a:ext cx="788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확장자가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.</a:t>
            </a:r>
            <a:r>
              <a:rPr kumimoji="1" lang="en-US" altLang="ko-KR" b="1" dirty="0" err="1"/>
              <a:t>gz</a:t>
            </a:r>
            <a:r>
              <a:rPr kumimoji="1" lang="ko-KR" altLang="en-US" b="1" dirty="0"/>
              <a:t>로 끝나는 파일은 압축 파일로써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gunzip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압축 해제 가능하다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EE963-A832-3444-B722-98DE9AC34FCA}"/>
              </a:ext>
            </a:extLst>
          </p:cNvPr>
          <p:cNvSpPr txBox="1"/>
          <p:nvPr/>
        </p:nvSpPr>
        <p:spPr>
          <a:xfrm>
            <a:off x="172122" y="2781416"/>
            <a:ext cx="170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gunzip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pdbaa.gz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2EA3C-FCFF-CD47-8C6F-4371778261D3}"/>
              </a:ext>
            </a:extLst>
          </p:cNvPr>
          <p:cNvSpPr txBox="1"/>
          <p:nvPr/>
        </p:nvSpPr>
        <p:spPr>
          <a:xfrm>
            <a:off x="172122" y="3387096"/>
            <a:ext cx="7167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파일은 압축을 풀면 </a:t>
            </a:r>
            <a:r>
              <a:rPr kumimoji="1" lang="en-US" altLang="ko-KR" b="1" dirty="0"/>
              <a:t>63MB </a:t>
            </a:r>
            <a:r>
              <a:rPr kumimoji="1" lang="ko-KR" altLang="en-US" b="1" dirty="0"/>
              <a:t>정도의 크기이고 길이는 약 </a:t>
            </a:r>
            <a:r>
              <a:rPr kumimoji="1" lang="en-US" altLang="ko-KR" b="1" dirty="0"/>
              <a:t>53</a:t>
            </a:r>
            <a:r>
              <a:rPr kumimoji="1" lang="ko-KR" altLang="en-US" b="1" dirty="0"/>
              <a:t>만 줄이다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cat </a:t>
            </a:r>
            <a:r>
              <a:rPr kumimoji="1" lang="ko-KR" altLang="en-US" b="1" dirty="0"/>
              <a:t>명령어로 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 내용을 살펴보기에는 너무 많은 길이 </a:t>
            </a:r>
            <a:endParaRPr kumimoji="1" lang="en-US" altLang="ko-KR" b="1" dirty="0"/>
          </a:p>
          <a:p>
            <a:r>
              <a:rPr kumimoji="1" lang="ko-KR" altLang="en-US" b="1" dirty="0"/>
              <a:t>만약 파일의 제일 앞만 살펴보기 위해서는</a:t>
            </a:r>
            <a:r>
              <a:rPr kumimoji="1" lang="en-US" altLang="ko-KR" b="1" dirty="0"/>
              <a:t>..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11" name="그림 10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DD4A7F11-BC75-5142-A30A-5714D7EE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3821"/>
            <a:ext cx="9144000" cy="1461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CD2DF2-77D5-8D47-ABA1-199180630A5E}"/>
              </a:ext>
            </a:extLst>
          </p:cNvPr>
          <p:cNvSpPr txBox="1"/>
          <p:nvPr/>
        </p:nvSpPr>
        <p:spPr>
          <a:xfrm>
            <a:off x="0" y="4456827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3B926-8980-5040-B62C-D958C93D2DC9}"/>
              </a:ext>
            </a:extLst>
          </p:cNvPr>
          <p:cNvSpPr txBox="1"/>
          <p:nvPr/>
        </p:nvSpPr>
        <p:spPr>
          <a:xfrm>
            <a:off x="2676288" y="6409174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 앞의 일부만을 살펴볼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5112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BEEECBB8-C468-6D42-B7EC-D9B4DED0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461"/>
            <a:ext cx="9144000" cy="1461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247B3-BD2A-F845-875C-30BC62641962}"/>
              </a:ext>
            </a:extLst>
          </p:cNvPr>
          <p:cNvSpPr txBox="1"/>
          <p:nvPr/>
        </p:nvSpPr>
        <p:spPr>
          <a:xfrm>
            <a:off x="0" y="433467"/>
            <a:ext cx="14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tail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85A22-4BE1-0543-A67E-81013CF05FBE}"/>
              </a:ext>
            </a:extLst>
          </p:cNvPr>
          <p:cNvSpPr txBox="1"/>
          <p:nvPr/>
        </p:nvSpPr>
        <p:spPr>
          <a:xfrm>
            <a:off x="1729255" y="421129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</a:t>
            </a:r>
            <a:r>
              <a:rPr kumimoji="1" lang="en-US" altLang="ko-KR" dirty="0"/>
              <a:t> </a:t>
            </a:r>
            <a:r>
              <a:rPr kumimoji="1" lang="ko-KR" altLang="en-US" dirty="0"/>
              <a:t>뒤를 살펴본다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84F6-3C34-C34A-AD6F-6F9C127DAD82}"/>
              </a:ext>
            </a:extLst>
          </p:cNvPr>
          <p:cNvSpPr txBox="1"/>
          <p:nvPr/>
        </p:nvSpPr>
        <p:spPr>
          <a:xfrm>
            <a:off x="0" y="2775473"/>
            <a:ext cx="5232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 –n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처음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>
                <a:solidFill>
                  <a:srgbClr val="FF0000"/>
                </a:solidFill>
              </a:rPr>
              <a:t>줄 만을 살펴본다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tail – 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제일 끝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>
                <a:solidFill>
                  <a:srgbClr val="FF0000"/>
                </a:solidFill>
              </a:rPr>
              <a:t>줄 만을 살펴본다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en-US" altLang="ko-Kore-KR" dirty="0"/>
          </a:p>
          <a:p>
            <a:r>
              <a:rPr kumimoji="1" lang="en-US" altLang="ko-Kore-KR" dirty="0" err="1"/>
              <a:t>wc</a:t>
            </a:r>
            <a:r>
              <a:rPr kumimoji="1" lang="en-US" altLang="ko-Kore-KR" dirty="0"/>
              <a:t> –l </a:t>
            </a:r>
            <a:r>
              <a:rPr kumimoji="1" lang="ko-KR" altLang="en-US" dirty="0"/>
              <a:t>파일이름 </a:t>
            </a:r>
            <a:r>
              <a:rPr kumimoji="1" lang="ko-KR" altLang="en-US" dirty="0">
                <a:solidFill>
                  <a:srgbClr val="FF0000"/>
                </a:solidFill>
              </a:rPr>
              <a:t>파일이 몇 줄인가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7DD0F-D2EA-D140-974B-C51B8612730B}"/>
              </a:ext>
            </a:extLst>
          </p:cNvPr>
          <p:cNvSpPr txBox="1"/>
          <p:nvPr/>
        </p:nvSpPr>
        <p:spPr>
          <a:xfrm>
            <a:off x="-34477" y="4684189"/>
            <a:ext cx="166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pdbaa</a:t>
            </a:r>
            <a:r>
              <a:rPr kumimoji="1" lang="en-US" altLang="ko-Kore-KR" dirty="0"/>
              <a:t> | less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E1C7E-62C1-FC49-91A1-41EC65701388}"/>
              </a:ext>
            </a:extLst>
          </p:cNvPr>
          <p:cNvSpPr txBox="1"/>
          <p:nvPr/>
        </p:nvSpPr>
        <p:spPr>
          <a:xfrm>
            <a:off x="1630531" y="4684189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스크롤이</a:t>
            </a:r>
            <a:r>
              <a:rPr kumimoji="1" lang="ko-KR" altLang="en-US" dirty="0">
                <a:solidFill>
                  <a:srgbClr val="FF0000"/>
                </a:solidFill>
              </a:rPr>
              <a:t> 중간에 정지되고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키를 눌러서 이를 재개할 수 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18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79C28B-1498-2742-8573-F544625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Multiple Sequence Alignments (MSA)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853C6-D742-594D-B14F-73996E290E1B}"/>
              </a:ext>
            </a:extLst>
          </p:cNvPr>
          <p:cNvSpPr txBox="1"/>
          <p:nvPr/>
        </p:nvSpPr>
        <p:spPr>
          <a:xfrm>
            <a:off x="645458" y="1546273"/>
            <a:ext cx="655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서열적으로</a:t>
            </a:r>
            <a:r>
              <a:rPr kumimoji="1" lang="ko-KR" altLang="en-US" dirty="0"/>
              <a:t> 비슷한 여러 개의 단백질의 서열을 비교하여 정렬함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440C3-605D-1146-92A1-A3664389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10" y="1915605"/>
            <a:ext cx="6368527" cy="3599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51B62-31B7-7A4C-92F1-D45E0A9B5801}"/>
              </a:ext>
            </a:extLst>
          </p:cNvPr>
          <p:cNvSpPr txBox="1"/>
          <p:nvPr/>
        </p:nvSpPr>
        <p:spPr>
          <a:xfrm>
            <a:off x="2206783" y="6013174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단백질의</a:t>
            </a:r>
            <a:r>
              <a:rPr kumimoji="1" lang="ko-KR" altLang="en-US" b="1" dirty="0"/>
              <a:t> 서열다중비교로 무엇을 알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8922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We have many </a:t>
            </a:r>
            <a:r>
              <a:rPr lang="en-US" altLang="ko-KR" sz="2000" b="1" dirty="0" err="1">
                <a:latin typeface="Arial" charset="0"/>
                <a:ea typeface="Arial" charset="0"/>
                <a:cs typeface="Arial" charset="0"/>
              </a:rPr>
              <a:t>fasta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 file contains homologs with original query file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9511" y="1232972"/>
            <a:ext cx="65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Let’s compare all of them using multiple 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sequence alignments!</a:t>
            </a:r>
          </a:p>
        </p:txBody>
      </p:sp>
      <p:pic>
        <p:nvPicPr>
          <p:cNvPr id="6" name="Picture 5" descr="Align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6" b="67901"/>
          <a:stretch/>
        </p:blipFill>
        <p:spPr>
          <a:xfrm>
            <a:off x="1598789" y="1861256"/>
            <a:ext cx="4693248" cy="1370382"/>
          </a:xfrm>
          <a:prstGeom prst="rect">
            <a:avLst/>
          </a:prstGeom>
        </p:spPr>
      </p:pic>
      <p:pic>
        <p:nvPicPr>
          <p:cNvPr id="7" name="Picture 6" descr="Align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31764" b="47986"/>
          <a:stretch/>
        </p:blipFill>
        <p:spPr>
          <a:xfrm>
            <a:off x="1598789" y="3609857"/>
            <a:ext cx="4794955" cy="864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271" y="567045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Why we need to learn how to doing multiple sequence </a:t>
            </a:r>
            <a:r>
              <a:rPr lang="en-US" err="1">
                <a:latin typeface="Arial" charset="0"/>
                <a:ea typeface="Arial" charset="0"/>
                <a:cs typeface="Arial" charset="0"/>
              </a:rPr>
              <a:t>alignment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4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서열 다중 비교를 통하여 얻을 수 있는 것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400" y="1778000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ko-KR" altLang="en-US" dirty="0"/>
              <a:t> 하나의 서열을 가지고 얻을 수 있는 것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76300" y="2314476"/>
            <a:ext cx="802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YEKIGKIGEGSYGVVFKCRNRDTGQIVAIKKFLESEDDPVIKKIALREIRMLKQLKHPNLVNLLEVFRRKRRLHLVFEYCDHTVLHELDRYQRGVPEHLVKSITWQTLQAVNFCHKHNCIHRDVKPENILITKHSVIKLCDFGFARLLAGPSDYYTDYVATRWYRSPELLVGDTQYGPPVDVWAIGCVFAELLSGVPLWPGKSDVDQLYLIRKTLGDLIPRHQQVFSTNQYFSGVKIPDPEDMEPLELKFPNISYPALGLLKGCLHMDPTQRLTCEQLLHHPY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300" y="3896152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어떤 정보를 얻을 수 있는가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300" y="4473143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분자량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pI</a:t>
            </a:r>
            <a:r>
              <a:rPr lang="en-US" altLang="ko-KR" dirty="0"/>
              <a:t>..</a:t>
            </a:r>
            <a:r>
              <a:rPr lang="ko-KR" altLang="en-US" dirty="0"/>
              <a:t>정도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그러나 동일한 두 가지 서열을 비교한다면</a:t>
            </a:r>
            <a:r>
              <a:rPr lang="en-US" altLang="ko-KR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6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19 17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0"/>
            <a:ext cx="775090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4900" y="1549400"/>
            <a:ext cx="1752600" cy="113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8000" y="19685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서열의 </a:t>
            </a:r>
            <a:r>
              <a:rPr lang="ko-KR" altLang="en-US" b="1" dirty="0" err="1">
                <a:solidFill>
                  <a:srgbClr val="FF0000"/>
                </a:solidFill>
              </a:rPr>
              <a:t>상동성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5987" y="3619500"/>
            <a:ext cx="192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Some gap is here..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2423" y="5875635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….</a:t>
            </a:r>
            <a:r>
              <a:rPr lang="ko-KR" altLang="en-US" sz="2400" b="1" dirty="0"/>
              <a:t>이 정도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0429" y="6425852"/>
            <a:ext cx="789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단백질의 기능에 대해서 이야기할 수 있는 것은 별로 없다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48553-A247-AF4B-9F2D-B83C77655A78}"/>
              </a:ext>
            </a:extLst>
          </p:cNvPr>
          <p:cNvSpPr txBox="1"/>
          <p:nvPr/>
        </p:nvSpPr>
        <p:spPr>
          <a:xfrm>
            <a:off x="4323065" y="471101"/>
            <a:ext cx="482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psa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emboss_water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16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3668" y="-19070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복수의 서열 정보 정렬을 통하여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09-19 18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8" b="17251"/>
          <a:stretch/>
        </p:blipFill>
        <p:spPr>
          <a:xfrm>
            <a:off x="848163" y="1887680"/>
            <a:ext cx="8256755" cy="471632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343463" y="1497568"/>
            <a:ext cx="7761455" cy="369332"/>
            <a:chOff x="1052345" y="1472168"/>
            <a:chExt cx="7761455" cy="369332"/>
          </a:xfrm>
        </p:grpSpPr>
        <p:sp>
          <p:nvSpPr>
            <p:cNvPr id="26" name="Rectangle 25"/>
            <p:cNvSpPr/>
            <p:nvPr/>
          </p:nvSpPr>
          <p:spPr>
            <a:xfrm>
              <a:off x="1052345" y="1663700"/>
              <a:ext cx="12082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14545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37374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714815" y="1663700"/>
              <a:ext cx="109898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06900" y="1472168"/>
              <a:ext cx="1873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Conserved Region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97409" y="6590240"/>
            <a:ext cx="6558291" cy="369332"/>
            <a:chOff x="2206291" y="6564840"/>
            <a:chExt cx="6558291" cy="369332"/>
          </a:xfrm>
        </p:grpSpPr>
        <p:sp>
          <p:nvSpPr>
            <p:cNvPr id="32" name="Rectangle 31"/>
            <p:cNvSpPr/>
            <p:nvPr/>
          </p:nvSpPr>
          <p:spPr>
            <a:xfrm>
              <a:off x="2206291" y="6591300"/>
              <a:ext cx="562310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46190" y="6578600"/>
              <a:ext cx="2519745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21760" y="6564840"/>
              <a:ext cx="1642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Variable Region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7918" y="1887680"/>
            <a:ext cx="1848458" cy="5071892"/>
            <a:chOff x="87918" y="1887680"/>
            <a:chExt cx="2207668" cy="5002586"/>
          </a:xfrm>
        </p:grpSpPr>
        <p:grpSp>
          <p:nvGrpSpPr>
            <p:cNvPr id="67" name="Group 66"/>
            <p:cNvGrpSpPr/>
            <p:nvPr/>
          </p:nvGrpSpPr>
          <p:grpSpPr>
            <a:xfrm>
              <a:off x="87918" y="1887680"/>
              <a:ext cx="660400" cy="4554680"/>
              <a:chOff x="87918" y="1887680"/>
              <a:chExt cx="660400" cy="45546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48318" y="188768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48318" y="304800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48318" y="420832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748318" y="500380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48318" y="579928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81618" y="22525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81618" y="225252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481618" y="35098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81618" y="53501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481618" y="5315520"/>
                <a:ext cx="0" cy="8347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68918" y="61502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3818" y="453736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03818" y="4541980"/>
                <a:ext cx="4318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65718" y="579466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87918" y="2881170"/>
                <a:ext cx="38100" cy="2222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26018" y="2881170"/>
                <a:ext cx="342900" cy="4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87918" y="510367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26018" y="6520934"/>
              <a:ext cx="2169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Phylogenetic analysis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73117" y="956560"/>
            <a:ext cx="8256755" cy="5789344"/>
            <a:chOff x="887245" y="1061211"/>
            <a:chExt cx="8256755" cy="5789344"/>
          </a:xfrm>
        </p:grpSpPr>
        <p:pic>
          <p:nvPicPr>
            <p:cNvPr id="70" name="Picture 69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6" t="84260" r="8622" b="12590"/>
            <a:stretch/>
          </p:blipFill>
          <p:spPr>
            <a:xfrm>
              <a:off x="887245" y="6671025"/>
              <a:ext cx="8256755" cy="17953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3588858" y="1061211"/>
              <a:ext cx="2089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Secondary Structure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96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Informations</a:t>
            </a:r>
            <a:r>
              <a:rPr lang="en-US" sz="3600" b="1" dirty="0">
                <a:latin typeface="Arial"/>
                <a:cs typeface="Arial"/>
              </a:rPr>
              <a:t> from MSA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259" y="1440857"/>
            <a:ext cx="83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Multiple sequence alignment is more informative than two sequence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aligment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59" y="1954148"/>
            <a:ext cx="724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You can find sequence domain from multiple sequence alignments</a:t>
            </a:r>
          </a:p>
        </p:txBody>
      </p:sp>
      <p:pic>
        <p:nvPicPr>
          <p:cNvPr id="6" name="Picture 5" descr="Screenshot 2014-09-21 18.1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765"/>
            <a:ext cx="9144000" cy="714065"/>
          </a:xfrm>
          <a:prstGeom prst="rect">
            <a:avLst/>
          </a:prstGeom>
        </p:spPr>
      </p:pic>
      <p:pic>
        <p:nvPicPr>
          <p:cNvPr id="7" name="Picture 6" descr="Screenshot 2014-09-21 1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1224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0" y="3472830"/>
            <a:ext cx="14478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340100" y="3472830"/>
            <a:ext cx="58039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683" y="5640169"/>
            <a:ext cx="764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unknown sequence -&gt; finding novel domain -&gt; deduce potential functions</a:t>
            </a:r>
          </a:p>
        </p:txBody>
      </p:sp>
    </p:spTree>
    <p:extLst>
      <p:ext uri="{BB962C8B-B14F-4D97-AF65-F5344CB8AC3E}">
        <p14:creationId xmlns:p14="http://schemas.microsoft.com/office/powerpoint/2010/main" val="81150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1881" y="551590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터미널을 열어보기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9-01 21.2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8433"/>
            <a:ext cx="9144000" cy="23095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497268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맥에서는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 err="1">
                <a:latin typeface="Arial"/>
                <a:cs typeface="Arial"/>
              </a:rPr>
              <a:t>스팟라이트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에서 </a:t>
            </a:r>
            <a:r>
              <a:rPr lang="en-US" altLang="ko-KR" dirty="0">
                <a:latin typeface="Arial"/>
                <a:cs typeface="Arial"/>
              </a:rPr>
              <a:t>terminal </a:t>
            </a:r>
            <a:r>
              <a:rPr lang="ko-KR" altLang="en-US" dirty="0">
                <a:latin typeface="Arial"/>
                <a:cs typeface="Arial"/>
              </a:rPr>
              <a:t>을 치거나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 descr="Screenshot 2015-09-07 23.41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8" y="1994352"/>
            <a:ext cx="3096981" cy="1972048"/>
          </a:xfrm>
          <a:prstGeom prst="rect">
            <a:avLst/>
          </a:prstGeom>
        </p:spPr>
      </p:pic>
      <p:pic>
        <p:nvPicPr>
          <p:cNvPr id="5" name="Picture 4" descr="Screenshot 2015-09-08 16.32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13" y="1937214"/>
            <a:ext cx="2586771" cy="20291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5939" y="399112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아니면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응용 프로그램</a:t>
            </a:r>
            <a:r>
              <a:rPr lang="en-US" altLang="ko-KR" dirty="0">
                <a:latin typeface="Arial"/>
                <a:cs typeface="Arial"/>
              </a:rPr>
              <a:t>-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5087" y="5487599"/>
            <a:ext cx="233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나는 누군가 여긴 어딘가</a:t>
            </a:r>
          </a:p>
        </p:txBody>
      </p:sp>
    </p:spTree>
    <p:extLst>
      <p:ext uri="{BB962C8B-B14F-4D97-AF65-F5344CB8AC3E}">
        <p14:creationId xmlns:p14="http://schemas.microsoft.com/office/powerpoint/2010/main" val="17454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Information from 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640896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Which part of sequences are evolutionary conserved?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110796"/>
            <a:ext cx="878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Most of evolutionary conserved part of protein is usually essential part of that protein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2210" y="2509839"/>
            <a:ext cx="4071130" cy="3079353"/>
            <a:chOff x="889000" y="1602264"/>
            <a:chExt cx="6500845" cy="4976336"/>
          </a:xfrm>
        </p:grpSpPr>
        <p:pic>
          <p:nvPicPr>
            <p:cNvPr id="7" name="Picture 6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-1" r="62997" b="57138"/>
            <a:stretch/>
          </p:blipFill>
          <p:spPr>
            <a:xfrm>
              <a:off x="889000" y="1876040"/>
              <a:ext cx="6362255" cy="470256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739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1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337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8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78199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62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1624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76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00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24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2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130" y="5788315"/>
            <a:ext cx="9199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Protein function is determined by protein structure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Significant portion of evolutionary conserved regions are determinant of protein structure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38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Protein structure and 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294368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Protein functions is correlated with three dimensional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00" y="1736804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 Compared with sequence, structure is very hard to change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442129"/>
            <a:ext cx="5569268" cy="426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52500" y="6477000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/>
              <a:t>Structure</a:t>
            </a:r>
            <a:r>
              <a:rPr lang="en-US" sz="900"/>
              <a:t> 2013 21, 1690-1697DOI: (10.1016/j.str.2013.06.020)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153840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 Conserved part of protein is essential for protein structure maintenance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2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통해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얻을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수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있는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0062" y="1936065"/>
            <a:ext cx="876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/>
              <a:t>하나 혹은 두개의 DNA/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서열보다</a:t>
            </a:r>
            <a:r>
              <a:rPr lang="en-US" altLang="ko-KR" dirty="0"/>
              <a:t> </a:t>
            </a:r>
            <a:r>
              <a:rPr lang="ko-KR" altLang="en-US" dirty="0"/>
              <a:t>복수의</a:t>
            </a:r>
            <a:r>
              <a:rPr lang="en-US" altLang="ko-KR" dirty="0"/>
              <a:t> </a:t>
            </a:r>
            <a:r>
              <a:rPr lang="ko-KR" altLang="en-US" dirty="0"/>
              <a:t>서열을</a:t>
            </a:r>
            <a:r>
              <a:rPr lang="en-US" altLang="ko-KR" dirty="0"/>
              <a:t> </a:t>
            </a:r>
            <a:r>
              <a:rPr lang="ko-KR" altLang="en-US" dirty="0"/>
              <a:t>정렬하면</a:t>
            </a:r>
            <a:r>
              <a:rPr lang="en-US" altLang="ko-KR" dirty="0"/>
              <a:t> </a:t>
            </a:r>
            <a:r>
              <a:rPr lang="ko-KR" altLang="en-US" dirty="0"/>
              <a:t>더</a:t>
            </a:r>
            <a:r>
              <a:rPr lang="en-US" altLang="ko-KR" dirty="0"/>
              <a:t> </a:t>
            </a:r>
            <a:r>
              <a:rPr lang="ko-KR" altLang="en-US" dirty="0"/>
              <a:t>많은</a:t>
            </a:r>
            <a:r>
              <a:rPr lang="en-US" altLang="ko-KR" dirty="0"/>
              <a:t> </a:t>
            </a:r>
            <a:r>
              <a:rPr lang="ko-KR" altLang="en-US" dirty="0"/>
              <a:t>정보를</a:t>
            </a:r>
            <a:r>
              <a:rPr lang="en-US" altLang="ko-KR" dirty="0"/>
              <a:t> </a:t>
            </a:r>
            <a:r>
              <a:rPr lang="ko-KR" altLang="en-US" dirty="0"/>
              <a:t>얻을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353964"/>
            <a:ext cx="83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도메인</a:t>
            </a:r>
            <a:r>
              <a:rPr lang="en-US" altLang="ko-KR" dirty="0"/>
              <a:t> (Domain) : </a:t>
            </a:r>
            <a:r>
              <a:rPr lang="ko-KR" altLang="en-US" dirty="0"/>
              <a:t>복수의</a:t>
            </a:r>
            <a:r>
              <a:rPr lang="en-US" altLang="ko-KR" dirty="0"/>
              <a:t> </a:t>
            </a:r>
            <a:r>
              <a:rPr lang="ko-KR" altLang="en-US" dirty="0"/>
              <a:t>단백질에</a:t>
            </a:r>
            <a:r>
              <a:rPr lang="en-US" altLang="ko-KR" dirty="0"/>
              <a:t> </a:t>
            </a:r>
            <a:r>
              <a:rPr lang="ko-KR" altLang="en-US" dirty="0"/>
              <a:t>공통적으로</a:t>
            </a:r>
            <a:r>
              <a:rPr lang="en-US" altLang="ko-KR" dirty="0"/>
              <a:t> </a:t>
            </a:r>
            <a:r>
              <a:rPr lang="ko-KR" altLang="en-US" dirty="0"/>
              <a:t>존재하는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내의</a:t>
            </a:r>
            <a:r>
              <a:rPr lang="en-US" altLang="ko-KR" dirty="0"/>
              <a:t> </a:t>
            </a:r>
            <a:r>
              <a:rPr lang="ko-KR" altLang="en-US" dirty="0"/>
              <a:t>기능적인</a:t>
            </a:r>
            <a:r>
              <a:rPr lang="en-US" altLang="ko-KR" dirty="0"/>
              <a:t> </a:t>
            </a:r>
            <a:r>
              <a:rPr lang="ko-KR" altLang="en-US" dirty="0"/>
              <a:t>구성요소</a:t>
            </a:r>
            <a:endParaRPr lang="en-US" dirty="0"/>
          </a:p>
        </p:txBody>
      </p:sp>
      <p:pic>
        <p:nvPicPr>
          <p:cNvPr id="6" name="Picture 5" descr="Screenshot 2014-09-21 18.1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765"/>
            <a:ext cx="9144000" cy="714065"/>
          </a:xfrm>
          <a:prstGeom prst="rect">
            <a:avLst/>
          </a:prstGeom>
        </p:spPr>
      </p:pic>
      <p:pic>
        <p:nvPicPr>
          <p:cNvPr id="7" name="Picture 6" descr="Screenshot 2014-09-21 1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1224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0" y="3472830"/>
            <a:ext cx="14478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340100" y="3472830"/>
            <a:ext cx="58039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683" y="5640169"/>
            <a:ext cx="606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미지의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서열에서</a:t>
            </a:r>
            <a:r>
              <a:rPr lang="en-US" altLang="ko-KR" dirty="0"/>
              <a:t> </a:t>
            </a:r>
            <a:r>
              <a:rPr lang="ko-KR" altLang="en-US" dirty="0"/>
              <a:t>이미</a:t>
            </a:r>
            <a:r>
              <a:rPr lang="en-US" altLang="ko-KR" dirty="0"/>
              <a:t> </a:t>
            </a:r>
            <a:r>
              <a:rPr lang="ko-KR" altLang="en-US" dirty="0"/>
              <a:t>기능이</a:t>
            </a:r>
            <a:r>
              <a:rPr lang="en-US" altLang="ko-KR" dirty="0"/>
              <a:t> </a:t>
            </a:r>
            <a:r>
              <a:rPr lang="ko-KR" altLang="en-US" dirty="0"/>
              <a:t>알려진</a:t>
            </a:r>
            <a:r>
              <a:rPr lang="en-US" altLang="ko-KR" dirty="0"/>
              <a:t> </a:t>
            </a:r>
            <a:r>
              <a:rPr lang="ko-KR" altLang="en-US" dirty="0"/>
              <a:t>도메인이</a:t>
            </a:r>
            <a:r>
              <a:rPr lang="en-US" altLang="ko-KR" dirty="0"/>
              <a:t> </a:t>
            </a:r>
            <a:r>
              <a:rPr lang="ko-KR" altLang="en-US" dirty="0"/>
              <a:t>발견되면</a:t>
            </a:r>
            <a:r>
              <a:rPr lang="en-US" altLang="ko-KR" dirty="0"/>
              <a:t> -&gt; </a:t>
            </a:r>
          </a:p>
          <a:p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근거로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기능을</a:t>
            </a:r>
            <a:r>
              <a:rPr lang="en-US" altLang="ko-KR" dirty="0"/>
              <a:t> </a:t>
            </a:r>
            <a:r>
              <a:rPr lang="ko-KR" altLang="en-US" dirty="0"/>
              <a:t>추정가능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38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 통해 알 수 있는 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700" y="1624568"/>
            <a:ext cx="474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서열 내에서 진화적으로 보존된 부분은 어디인가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7900" y="2094468"/>
            <a:ext cx="511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진화적으로</a:t>
            </a:r>
            <a:r>
              <a:rPr lang="en-US" altLang="ko-KR" dirty="0"/>
              <a:t> </a:t>
            </a:r>
            <a:r>
              <a:rPr lang="ko-KR" altLang="en-US" dirty="0"/>
              <a:t>보존된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r>
              <a:rPr lang="en-US" altLang="ko-KR" dirty="0"/>
              <a:t> = </a:t>
            </a:r>
            <a:r>
              <a:rPr lang="ko-KR" altLang="en-US" dirty="0"/>
              <a:t>단백질의 기능에 중요한 부분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2910" y="2493511"/>
            <a:ext cx="3984339" cy="3079353"/>
            <a:chOff x="889000" y="1602264"/>
            <a:chExt cx="6362255" cy="4976336"/>
          </a:xfrm>
        </p:grpSpPr>
        <p:pic>
          <p:nvPicPr>
            <p:cNvPr id="7" name="Picture 6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-1" r="62997" b="57138"/>
            <a:stretch/>
          </p:blipFill>
          <p:spPr>
            <a:xfrm>
              <a:off x="889000" y="1876040"/>
              <a:ext cx="6362255" cy="470256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739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1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337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8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782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62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1624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76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00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24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2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77900" y="5853668"/>
            <a:ext cx="6424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기능은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구조가</a:t>
            </a:r>
            <a:r>
              <a:rPr lang="en-US" altLang="ko-KR" dirty="0"/>
              <a:t> </a:t>
            </a:r>
            <a:r>
              <a:rPr lang="ko-KR" altLang="en-US" dirty="0"/>
              <a:t>결정</a:t>
            </a:r>
            <a:r>
              <a:rPr lang="en-US" altLang="ko-KR" dirty="0"/>
              <a:t> :</a:t>
            </a:r>
          </a:p>
          <a:p>
            <a:r>
              <a:rPr lang="ko-KR" altLang="en-US" dirty="0"/>
              <a:t>진화적으로</a:t>
            </a:r>
            <a:r>
              <a:rPr lang="en-US" altLang="ko-KR" dirty="0"/>
              <a:t> </a:t>
            </a:r>
            <a:r>
              <a:rPr lang="ko-KR" altLang="en-US" dirty="0"/>
              <a:t>보존된</a:t>
            </a:r>
            <a:r>
              <a:rPr lang="en-US" altLang="ko-KR" dirty="0"/>
              <a:t> </a:t>
            </a:r>
            <a:r>
              <a:rPr lang="ko-KR" altLang="en-US" dirty="0"/>
              <a:t>부분중의</a:t>
            </a:r>
            <a:r>
              <a:rPr lang="en-US" altLang="ko-KR" dirty="0"/>
              <a:t> </a:t>
            </a:r>
            <a:r>
              <a:rPr lang="ko-KR" altLang="en-US" dirty="0"/>
              <a:t>상당수는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구조를</a:t>
            </a:r>
            <a:r>
              <a:rPr lang="en-US" altLang="ko-KR" dirty="0"/>
              <a:t> </a:t>
            </a:r>
            <a:r>
              <a:rPr lang="ko-KR" altLang="en-US" dirty="0"/>
              <a:t>결정하는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9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단백질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구조와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294368"/>
            <a:ext cx="641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ko-KR" altLang="en-US" dirty="0"/>
              <a:t>단백질의 경우 특정한 기능은 대개 특정한 입체구조와 연결되어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5500" y="1736804"/>
            <a:ext cx="408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서열</a:t>
            </a:r>
            <a:r>
              <a:rPr lang="en-US" altLang="ko-KR" dirty="0"/>
              <a:t> </a:t>
            </a:r>
            <a:r>
              <a:rPr lang="ko-KR" altLang="en-US" dirty="0"/>
              <a:t>변화에</a:t>
            </a:r>
            <a:r>
              <a:rPr lang="en-US" altLang="ko-KR" dirty="0"/>
              <a:t> </a:t>
            </a:r>
            <a:r>
              <a:rPr lang="ko-KR" altLang="en-US" dirty="0"/>
              <a:t>비해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변화의</a:t>
            </a:r>
            <a:r>
              <a:rPr lang="en-US" altLang="ko-KR" dirty="0"/>
              <a:t> </a:t>
            </a:r>
            <a:r>
              <a:rPr lang="ko-KR" altLang="en-US" dirty="0"/>
              <a:t>속도는</a:t>
            </a:r>
            <a:r>
              <a:rPr lang="en-US" altLang="ko-KR" dirty="0"/>
              <a:t> </a:t>
            </a:r>
            <a:r>
              <a:rPr lang="ko-KR" altLang="en-US" dirty="0"/>
              <a:t>느림</a:t>
            </a:r>
            <a:r>
              <a:rPr lang="en-US" altLang="ko-KR" dirty="0"/>
              <a:t> 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442129"/>
            <a:ext cx="5569268" cy="426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52500" y="6477000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/>
              <a:t>Structure</a:t>
            </a:r>
            <a:r>
              <a:rPr lang="en-US" sz="900"/>
              <a:t> 2013 21, 1690-1697DOI: (10.1016/j.str.2013.06.020)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153840"/>
            <a:ext cx="514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보존되어</a:t>
            </a:r>
            <a:r>
              <a:rPr lang="en-US" altLang="ko-KR" dirty="0"/>
              <a:t> </a:t>
            </a:r>
            <a:r>
              <a:rPr lang="ko-KR" altLang="en-US" dirty="0"/>
              <a:t>있는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서열은</a:t>
            </a:r>
            <a:r>
              <a:rPr lang="en-US" altLang="ko-KR" dirty="0"/>
              <a:t> </a:t>
            </a:r>
            <a:r>
              <a:rPr lang="ko-KR" altLang="en-US" dirty="0"/>
              <a:t>대개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유지에</a:t>
            </a:r>
            <a:r>
              <a:rPr lang="en-US" altLang="ko-KR" dirty="0"/>
              <a:t> </a:t>
            </a:r>
            <a:r>
              <a:rPr lang="ko-KR" altLang="en-US" dirty="0"/>
              <a:t>필수적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29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9528" y="-25213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의 기본 원리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1720" y="850790"/>
            <a:ext cx="34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Progressive global alignment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528" y="1313927"/>
            <a:ext cx="233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</a:t>
            </a:r>
            <a:r>
              <a:rPr lang="ko-KR" altLang="en-US" b="1" dirty="0"/>
              <a:t>각각의 서열간을 비교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56210" y="1838299"/>
            <a:ext cx="28038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8750" y="2074519"/>
            <a:ext cx="280389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1130" y="2310739"/>
            <a:ext cx="28038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290" y="2546959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830" y="278317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3670" y="3019399"/>
            <a:ext cx="280389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8310" y="1609699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88310" y="18523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8310" y="20950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8310" y="233771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88310" y="2580391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88310" y="2823065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29528" y="4910840"/>
            <a:ext cx="4533900" cy="1938266"/>
            <a:chOff x="393700" y="4973423"/>
            <a:chExt cx="4533900" cy="1938266"/>
          </a:xfrm>
        </p:grpSpPr>
        <p:sp>
          <p:nvSpPr>
            <p:cNvPr id="6" name="TextBox 5"/>
            <p:cNvSpPr txBox="1"/>
            <p:nvPr/>
          </p:nvSpPr>
          <p:spPr>
            <a:xfrm>
              <a:off x="393700" y="4973423"/>
              <a:ext cx="3258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en-US" dirty="0"/>
                <a:t>. </a:t>
              </a:r>
              <a:r>
                <a:rPr lang="ko-KR" altLang="en-US" b="1" dirty="0"/>
                <a:t>가까운 서열끼리 그룹을 짓는다</a:t>
              </a:r>
              <a:r>
                <a:rPr lang="en-US" altLang="ko-KR" b="1" dirty="0"/>
                <a:t>.</a:t>
              </a:r>
              <a:endParaRPr lang="en-US" b="1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99385" y="5805702"/>
              <a:ext cx="28038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94305" y="5588278"/>
              <a:ext cx="28038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92735" y="6675398"/>
              <a:ext cx="280389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007005" y="6023126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31485" y="5606539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31485" y="537258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31485" y="6542357"/>
              <a:ext cx="290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31485" y="5840494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158217" y="58054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158217" y="6675398"/>
              <a:ext cx="413783" cy="23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58217" y="5588278"/>
              <a:ext cx="7693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158217" y="604245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410758" y="5793502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410758" y="6327732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575858" y="6315718"/>
              <a:ext cx="0" cy="3596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410758" y="5906623"/>
              <a:ext cx="3136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724400" y="589460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563158" y="6532789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923742" y="558274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728258" y="6230497"/>
              <a:ext cx="1993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/>
          <p:cNvSpPr txBox="1"/>
          <p:nvPr/>
        </p:nvSpPr>
        <p:spPr>
          <a:xfrm>
            <a:off x="5524480" y="1208599"/>
            <a:ext cx="117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ClustalW</a:t>
            </a:r>
            <a:endParaRPr lang="en-US" b="1" dirty="0">
              <a:latin typeface="Arial"/>
              <a:cs typeface="Arial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897DAF-9568-004E-ABC0-A45AF2DC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26056"/>
              </p:ext>
            </p:extLst>
          </p:nvPr>
        </p:nvGraphicFramePr>
        <p:xfrm>
          <a:off x="4346586" y="1607538"/>
          <a:ext cx="3771845" cy="2848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159">
                  <a:extLst>
                    <a:ext uri="{9D8B030D-6E8A-4147-A177-3AD203B41FA5}">
                      <a16:colId xmlns:a16="http://schemas.microsoft.com/office/drawing/2014/main" val="2183884277"/>
                    </a:ext>
                  </a:extLst>
                </a:gridCol>
                <a:gridCol w="523511">
                  <a:extLst>
                    <a:ext uri="{9D8B030D-6E8A-4147-A177-3AD203B41FA5}">
                      <a16:colId xmlns:a16="http://schemas.microsoft.com/office/drawing/2014/main" val="279765844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51468222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86753631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333745613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617434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04699339"/>
                    </a:ext>
                  </a:extLst>
                </a:gridCol>
              </a:tblGrid>
              <a:tr h="354818"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kern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kern="1200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kern="1200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02658"/>
                  </a:ext>
                </a:extLst>
              </a:tr>
              <a:tr h="4276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5877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534940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43199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83448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7114"/>
                  </a:ext>
                </a:extLst>
              </a:tr>
              <a:tr h="3838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68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52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6">
            <a:extLst>
              <a:ext uri="{FF2B5EF4-FFF2-40B4-BE49-F238E27FC236}">
                <a16:creationId xmlns:a16="http://schemas.microsoft.com/office/drawing/2014/main" id="{DF43A10D-B373-2E48-A909-4905F6328C22}"/>
              </a:ext>
            </a:extLst>
          </p:cNvPr>
          <p:cNvGrpSpPr/>
          <p:nvPr/>
        </p:nvGrpSpPr>
        <p:grpSpPr>
          <a:xfrm>
            <a:off x="1529775" y="602088"/>
            <a:ext cx="5568411" cy="1236403"/>
            <a:chOff x="457200" y="4742112"/>
            <a:chExt cx="5568411" cy="12364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DA8642-FFA5-AE4D-B2CD-E8A1DE771177}"/>
                </a:ext>
              </a:extLst>
            </p:cNvPr>
            <p:cNvSpPr txBox="1"/>
            <p:nvPr/>
          </p:nvSpPr>
          <p:spPr>
            <a:xfrm>
              <a:off x="457200" y="4742112"/>
              <a:ext cx="5568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</a:t>
              </a:r>
              <a:r>
                <a:rPr lang="ko-KR" altLang="en-US" b="1" dirty="0"/>
                <a:t>가장 가까운 것끼리 비교 </a:t>
              </a:r>
              <a:r>
                <a:rPr lang="en-US" altLang="ko-KR" b="1" dirty="0"/>
                <a:t>(Gap</a:t>
              </a:r>
              <a:r>
                <a:rPr lang="ko-KR" altLang="en-US" b="1" dirty="0"/>
                <a:t>이 필요할때는 </a:t>
              </a:r>
              <a:r>
                <a:rPr lang="en-US" altLang="ko-KR" b="1" dirty="0"/>
                <a:t>Gap</a:t>
              </a:r>
              <a:r>
                <a:rPr lang="ko-KR" altLang="en-US" b="1" dirty="0"/>
                <a:t>을 삽입</a:t>
              </a:r>
              <a:r>
                <a:rPr lang="en-US" altLang="ko-KR" b="1" dirty="0"/>
                <a:t>)</a:t>
              </a:r>
              <a:endParaRPr lang="en-US" b="1" dirty="0"/>
            </a:p>
          </p:txBody>
        </p:sp>
        <p:cxnSp>
          <p:nvCxnSpPr>
            <p:cNvPr id="6" name="Straight Connector 76">
              <a:extLst>
                <a:ext uri="{FF2B5EF4-FFF2-40B4-BE49-F238E27FC236}">
                  <a16:creationId xmlns:a16="http://schemas.microsoft.com/office/drawing/2014/main" id="{20C4FC18-353E-3C4F-9034-2E7D248B2A13}"/>
                </a:ext>
              </a:extLst>
            </p:cNvPr>
            <p:cNvCxnSpPr/>
            <p:nvPr/>
          </p:nvCxnSpPr>
          <p:spPr>
            <a:xfrm>
              <a:off x="1062885" y="5574391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0">
              <a:extLst>
                <a:ext uri="{FF2B5EF4-FFF2-40B4-BE49-F238E27FC236}">
                  <a16:creationId xmlns:a16="http://schemas.microsoft.com/office/drawing/2014/main" id="{1ED6A5B1-AAB2-9042-B548-FB2B1822BBDD}"/>
                </a:ext>
              </a:extLst>
            </p:cNvPr>
            <p:cNvCxnSpPr/>
            <p:nvPr/>
          </p:nvCxnSpPr>
          <p:spPr>
            <a:xfrm>
              <a:off x="1070505" y="5791815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44F790-5C7C-1F4B-9F0B-6B726155ACCE}"/>
                </a:ext>
              </a:extLst>
            </p:cNvPr>
            <p:cNvSpPr txBox="1"/>
            <p:nvPr/>
          </p:nvSpPr>
          <p:spPr>
            <a:xfrm>
              <a:off x="3894985" y="5375228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245AAF-76ED-C34B-83A3-A06A292A28AD}"/>
                </a:ext>
              </a:extLst>
            </p:cNvPr>
            <p:cNvSpPr txBox="1"/>
            <p:nvPr/>
          </p:nvSpPr>
          <p:spPr>
            <a:xfrm>
              <a:off x="3894985" y="5609183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10" name="Straight Connector 88">
              <a:extLst>
                <a:ext uri="{FF2B5EF4-FFF2-40B4-BE49-F238E27FC236}">
                  <a16:creationId xmlns:a16="http://schemas.microsoft.com/office/drawing/2014/main" id="{4E0B812A-2B88-8049-931C-808805F1C059}"/>
                </a:ext>
              </a:extLst>
            </p:cNvPr>
            <p:cNvCxnSpPr/>
            <p:nvPr/>
          </p:nvCxnSpPr>
          <p:spPr>
            <a:xfrm>
              <a:off x="4221717" y="5574105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93">
              <a:extLst>
                <a:ext uri="{FF2B5EF4-FFF2-40B4-BE49-F238E27FC236}">
                  <a16:creationId xmlns:a16="http://schemas.microsoft.com/office/drawing/2014/main" id="{39B72301-8571-6344-A391-F698C2B7D0AD}"/>
                </a:ext>
              </a:extLst>
            </p:cNvPr>
            <p:cNvCxnSpPr/>
            <p:nvPr/>
          </p:nvCxnSpPr>
          <p:spPr>
            <a:xfrm>
              <a:off x="4221717" y="5811143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4">
              <a:extLst>
                <a:ext uri="{FF2B5EF4-FFF2-40B4-BE49-F238E27FC236}">
                  <a16:creationId xmlns:a16="http://schemas.microsoft.com/office/drawing/2014/main" id="{6922274A-0FD9-0248-9BA1-14FAC8DFC177}"/>
                </a:ext>
              </a:extLst>
            </p:cNvPr>
            <p:cNvCxnSpPr/>
            <p:nvPr/>
          </p:nvCxnSpPr>
          <p:spPr>
            <a:xfrm flipV="1">
              <a:off x="4474258" y="5562191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04">
              <a:extLst>
                <a:ext uri="{FF2B5EF4-FFF2-40B4-BE49-F238E27FC236}">
                  <a16:creationId xmlns:a16="http://schemas.microsoft.com/office/drawing/2014/main" id="{9D70987B-19F2-7149-A0F7-C050B020EF0E}"/>
                </a:ext>
              </a:extLst>
            </p:cNvPr>
            <p:cNvCxnSpPr/>
            <p:nvPr/>
          </p:nvCxnSpPr>
          <p:spPr>
            <a:xfrm flipH="1">
              <a:off x="3463163" y="5574391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75">
            <a:extLst>
              <a:ext uri="{FF2B5EF4-FFF2-40B4-BE49-F238E27FC236}">
                <a16:creationId xmlns:a16="http://schemas.microsoft.com/office/drawing/2014/main" id="{5467AA0D-317E-214D-A802-2B2943C25E39}"/>
              </a:ext>
            </a:extLst>
          </p:cNvPr>
          <p:cNvGrpSpPr/>
          <p:nvPr/>
        </p:nvGrpSpPr>
        <p:grpSpPr>
          <a:xfrm>
            <a:off x="2135460" y="1742327"/>
            <a:ext cx="3413913" cy="603287"/>
            <a:chOff x="996845" y="6074449"/>
            <a:chExt cx="3413913" cy="603287"/>
          </a:xfrm>
        </p:grpSpPr>
        <p:cxnSp>
          <p:nvCxnSpPr>
            <p:cNvPr id="15" name="Straight Connector 177">
              <a:extLst>
                <a:ext uri="{FF2B5EF4-FFF2-40B4-BE49-F238E27FC236}">
                  <a16:creationId xmlns:a16="http://schemas.microsoft.com/office/drawing/2014/main" id="{2B3A23E6-BEB8-6645-A18B-70C6A35F375F}"/>
                </a:ext>
              </a:extLst>
            </p:cNvPr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78">
              <a:extLst>
                <a:ext uri="{FF2B5EF4-FFF2-40B4-BE49-F238E27FC236}">
                  <a16:creationId xmlns:a16="http://schemas.microsoft.com/office/drawing/2014/main" id="{7E5FFCA5-4664-EB4E-8676-DFC71A23B880}"/>
                </a:ext>
              </a:extLst>
            </p:cNvPr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DB2452-B0DB-5543-8FE9-B8AF9852CA50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1FDF50-2486-3A49-9F86-51049045E713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19" name="Straight Connector 181">
              <a:extLst>
                <a:ext uri="{FF2B5EF4-FFF2-40B4-BE49-F238E27FC236}">
                  <a16:creationId xmlns:a16="http://schemas.microsoft.com/office/drawing/2014/main" id="{6A3B897E-CC2A-FC49-9FE6-01BC639CF1FC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82">
              <a:extLst>
                <a:ext uri="{FF2B5EF4-FFF2-40B4-BE49-F238E27FC236}">
                  <a16:creationId xmlns:a16="http://schemas.microsoft.com/office/drawing/2014/main" id="{D89539DE-080E-174A-9593-986D4E623502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83">
              <a:extLst>
                <a:ext uri="{FF2B5EF4-FFF2-40B4-BE49-F238E27FC236}">
                  <a16:creationId xmlns:a16="http://schemas.microsoft.com/office/drawing/2014/main" id="{A8CE72BC-7B29-D747-B635-B1F817FFD02D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93">
            <a:extLst>
              <a:ext uri="{FF2B5EF4-FFF2-40B4-BE49-F238E27FC236}">
                <a16:creationId xmlns:a16="http://schemas.microsoft.com/office/drawing/2014/main" id="{06118F34-E9C8-B949-8C4B-3BF9EBA0D81B}"/>
              </a:ext>
            </a:extLst>
          </p:cNvPr>
          <p:cNvGrpSpPr/>
          <p:nvPr/>
        </p:nvGrpSpPr>
        <p:grpSpPr>
          <a:xfrm>
            <a:off x="2252378" y="2889374"/>
            <a:ext cx="3421533" cy="1256543"/>
            <a:chOff x="1674532" y="5145707"/>
            <a:chExt cx="3421533" cy="1256543"/>
          </a:xfrm>
        </p:grpSpPr>
        <p:grpSp>
          <p:nvGrpSpPr>
            <p:cNvPr id="23" name="Group 107">
              <a:extLst>
                <a:ext uri="{FF2B5EF4-FFF2-40B4-BE49-F238E27FC236}">
                  <a16:creationId xmlns:a16="http://schemas.microsoft.com/office/drawing/2014/main" id="{64BCCFCF-5022-894D-A118-262D6BD90967}"/>
                </a:ext>
              </a:extLst>
            </p:cNvPr>
            <p:cNvGrpSpPr/>
            <p:nvPr/>
          </p:nvGrpSpPr>
          <p:grpSpPr>
            <a:xfrm>
              <a:off x="1682152" y="5798963"/>
              <a:ext cx="3413913" cy="603287"/>
              <a:chOff x="996845" y="6074449"/>
              <a:chExt cx="3413913" cy="603287"/>
            </a:xfrm>
          </p:grpSpPr>
          <p:cxnSp>
            <p:nvCxnSpPr>
              <p:cNvPr id="34" name="Straight Connector 110">
                <a:extLst>
                  <a:ext uri="{FF2B5EF4-FFF2-40B4-BE49-F238E27FC236}">
                    <a16:creationId xmlns:a16="http://schemas.microsoft.com/office/drawing/2014/main" id="{6155972B-DF74-5941-9B13-63AB6935A0CB}"/>
                  </a:ext>
                </a:extLst>
              </p:cNvPr>
              <p:cNvCxnSpPr/>
              <p:nvPr/>
            </p:nvCxnSpPr>
            <p:spPr>
              <a:xfrm>
                <a:off x="1001925" y="6240550"/>
                <a:ext cx="2328015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14">
                <a:extLst>
                  <a:ext uri="{FF2B5EF4-FFF2-40B4-BE49-F238E27FC236}">
                    <a16:creationId xmlns:a16="http://schemas.microsoft.com/office/drawing/2014/main" id="{14BA9E63-5ABC-9843-AEE0-CDD1F61FA1DA}"/>
                  </a:ext>
                </a:extLst>
              </p:cNvPr>
              <p:cNvCxnSpPr/>
              <p:nvPr/>
            </p:nvCxnSpPr>
            <p:spPr>
              <a:xfrm>
                <a:off x="996845" y="6457974"/>
                <a:ext cx="2320479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14E7A-2DE2-1D44-9BBF-0BF1508EAE73}"/>
                  </a:ext>
                </a:extLst>
              </p:cNvPr>
              <p:cNvSpPr txBox="1"/>
              <p:nvPr/>
            </p:nvSpPr>
            <p:spPr>
              <a:xfrm>
                <a:off x="3831485" y="607444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CA0F91-E353-3349-AD03-224201504820}"/>
                  </a:ext>
                </a:extLst>
              </p:cNvPr>
              <p:cNvSpPr txBox="1"/>
              <p:nvPr/>
            </p:nvSpPr>
            <p:spPr>
              <a:xfrm>
                <a:off x="3831485" y="6308404"/>
                <a:ext cx="290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F</a:t>
                </a:r>
              </a:p>
            </p:txBody>
          </p:sp>
          <p:cxnSp>
            <p:nvCxnSpPr>
              <p:cNvPr id="38" name="Straight Connector 122">
                <a:extLst>
                  <a:ext uri="{FF2B5EF4-FFF2-40B4-BE49-F238E27FC236}">
                    <a16:creationId xmlns:a16="http://schemas.microsoft.com/office/drawing/2014/main" id="{264B39FB-E2C4-2645-B2A3-56C4A18E5F33}"/>
                  </a:ext>
                </a:extLst>
              </p:cNvPr>
              <p:cNvCxnSpPr/>
              <p:nvPr/>
            </p:nvCxnSpPr>
            <p:spPr>
              <a:xfrm>
                <a:off x="4158217" y="624991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23">
                <a:extLst>
                  <a:ext uri="{FF2B5EF4-FFF2-40B4-BE49-F238E27FC236}">
                    <a16:creationId xmlns:a16="http://schemas.microsoft.com/office/drawing/2014/main" id="{A583A05A-C770-444B-AB63-B2DA2EF304C3}"/>
                  </a:ext>
                </a:extLst>
              </p:cNvPr>
              <p:cNvCxnSpPr/>
              <p:nvPr/>
            </p:nvCxnSpPr>
            <p:spPr>
              <a:xfrm>
                <a:off x="4158217" y="644676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28">
                <a:extLst>
                  <a:ext uri="{FF2B5EF4-FFF2-40B4-BE49-F238E27FC236}">
                    <a16:creationId xmlns:a16="http://schemas.microsoft.com/office/drawing/2014/main" id="{33547309-8392-1C43-A95C-8B6AF419AA02}"/>
                  </a:ext>
                </a:extLst>
              </p:cNvPr>
              <p:cNvCxnSpPr/>
              <p:nvPr/>
            </p:nvCxnSpPr>
            <p:spPr>
              <a:xfrm flipV="1">
                <a:off x="4410758" y="6240550"/>
                <a:ext cx="0" cy="2174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167">
              <a:extLst>
                <a:ext uri="{FF2B5EF4-FFF2-40B4-BE49-F238E27FC236}">
                  <a16:creationId xmlns:a16="http://schemas.microsoft.com/office/drawing/2014/main" id="{F8650F98-7525-E947-834A-E2C62524F47B}"/>
                </a:ext>
              </a:extLst>
            </p:cNvPr>
            <p:cNvCxnSpPr/>
            <p:nvPr/>
          </p:nvCxnSpPr>
          <p:spPr>
            <a:xfrm>
              <a:off x="1674532" y="5344870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68">
              <a:extLst>
                <a:ext uri="{FF2B5EF4-FFF2-40B4-BE49-F238E27FC236}">
                  <a16:creationId xmlns:a16="http://schemas.microsoft.com/office/drawing/2014/main" id="{0EF1FD67-EA09-4741-9FE6-16B1EE89BB6E}"/>
                </a:ext>
              </a:extLst>
            </p:cNvPr>
            <p:cNvCxnSpPr/>
            <p:nvPr/>
          </p:nvCxnSpPr>
          <p:spPr>
            <a:xfrm>
              <a:off x="1682152" y="5562294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B4DFE1-0C4C-2644-BD6C-A54F09DC8E69}"/>
                </a:ext>
              </a:extLst>
            </p:cNvPr>
            <p:cNvSpPr txBox="1"/>
            <p:nvPr/>
          </p:nvSpPr>
          <p:spPr>
            <a:xfrm>
              <a:off x="4506632" y="5145707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5EDBBF-18A7-F94D-9D11-69CFB78F8625}"/>
                </a:ext>
              </a:extLst>
            </p:cNvPr>
            <p:cNvSpPr txBox="1"/>
            <p:nvPr/>
          </p:nvSpPr>
          <p:spPr>
            <a:xfrm>
              <a:off x="4506632" y="537966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28" name="Straight Connector 171">
              <a:extLst>
                <a:ext uri="{FF2B5EF4-FFF2-40B4-BE49-F238E27FC236}">
                  <a16:creationId xmlns:a16="http://schemas.microsoft.com/office/drawing/2014/main" id="{1ED5ED6D-2A7F-B048-B487-F66A9B872E9E}"/>
                </a:ext>
              </a:extLst>
            </p:cNvPr>
            <p:cNvCxnSpPr/>
            <p:nvPr/>
          </p:nvCxnSpPr>
          <p:spPr>
            <a:xfrm>
              <a:off x="4833364" y="534458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72">
              <a:extLst>
                <a:ext uri="{FF2B5EF4-FFF2-40B4-BE49-F238E27FC236}">
                  <a16:creationId xmlns:a16="http://schemas.microsoft.com/office/drawing/2014/main" id="{B3487154-17EE-5A4A-BE1D-EE13E63BEB56}"/>
                </a:ext>
              </a:extLst>
            </p:cNvPr>
            <p:cNvCxnSpPr/>
            <p:nvPr/>
          </p:nvCxnSpPr>
          <p:spPr>
            <a:xfrm>
              <a:off x="4833364" y="5581622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73">
              <a:extLst>
                <a:ext uri="{FF2B5EF4-FFF2-40B4-BE49-F238E27FC236}">
                  <a16:creationId xmlns:a16="http://schemas.microsoft.com/office/drawing/2014/main" id="{34A53C7C-D7A3-9847-B0A0-F6AB8E5EE1B6}"/>
                </a:ext>
              </a:extLst>
            </p:cNvPr>
            <p:cNvCxnSpPr/>
            <p:nvPr/>
          </p:nvCxnSpPr>
          <p:spPr>
            <a:xfrm flipV="1">
              <a:off x="5085905" y="5332670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74">
              <a:extLst>
                <a:ext uri="{FF2B5EF4-FFF2-40B4-BE49-F238E27FC236}">
                  <a16:creationId xmlns:a16="http://schemas.microsoft.com/office/drawing/2014/main" id="{49569059-913E-0A4C-947E-165E6835C8A0}"/>
                </a:ext>
              </a:extLst>
            </p:cNvPr>
            <p:cNvCxnSpPr/>
            <p:nvPr/>
          </p:nvCxnSpPr>
          <p:spPr>
            <a:xfrm flipH="1">
              <a:off x="4074810" y="5344870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86">
              <a:extLst>
                <a:ext uri="{FF2B5EF4-FFF2-40B4-BE49-F238E27FC236}">
                  <a16:creationId xmlns:a16="http://schemas.microsoft.com/office/drawing/2014/main" id="{69802BAE-3253-1347-9A68-130874EBCECA}"/>
                </a:ext>
              </a:extLst>
            </p:cNvPr>
            <p:cNvCxnSpPr/>
            <p:nvPr/>
          </p:nvCxnSpPr>
          <p:spPr>
            <a:xfrm>
              <a:off x="4074810" y="5965064"/>
              <a:ext cx="41123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188">
              <a:extLst>
                <a:ext uri="{FF2B5EF4-FFF2-40B4-BE49-F238E27FC236}">
                  <a16:creationId xmlns:a16="http://schemas.microsoft.com/office/drawing/2014/main" id="{80E16654-41B4-9E47-82ED-B6C61B29315C}"/>
                </a:ext>
              </a:extLst>
            </p:cNvPr>
            <p:cNvCxnSpPr/>
            <p:nvPr/>
          </p:nvCxnSpPr>
          <p:spPr>
            <a:xfrm>
              <a:off x="4074810" y="6182488"/>
              <a:ext cx="411232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303F3DD-B2EF-124C-AAEF-4FAF2444DF4E}"/>
              </a:ext>
            </a:extLst>
          </p:cNvPr>
          <p:cNvSpPr txBox="1"/>
          <p:nvPr/>
        </p:nvSpPr>
        <p:spPr>
          <a:xfrm>
            <a:off x="1640662" y="2432828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</a:t>
            </a:r>
            <a:r>
              <a:rPr lang="ko-KR" altLang="en-US" b="1" dirty="0"/>
              <a:t>정렬된 서열끼리 비교 </a:t>
            </a:r>
            <a:endParaRPr lang="en-US" b="1" dirty="0"/>
          </a:p>
        </p:txBody>
      </p:sp>
      <p:cxnSp>
        <p:nvCxnSpPr>
          <p:cNvPr id="42" name="Straight Connector 37">
            <a:extLst>
              <a:ext uri="{FF2B5EF4-FFF2-40B4-BE49-F238E27FC236}">
                <a16:creationId xmlns:a16="http://schemas.microsoft.com/office/drawing/2014/main" id="{D8850F85-3091-0547-AAA5-90FDCA82BBB2}"/>
              </a:ext>
            </a:extLst>
          </p:cNvPr>
          <p:cNvCxnSpPr/>
          <p:nvPr/>
        </p:nvCxnSpPr>
        <p:spPr>
          <a:xfrm>
            <a:off x="2252378" y="4158875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BCF743-101E-1646-AFA6-A6E4EBD7E9A8}"/>
              </a:ext>
            </a:extLst>
          </p:cNvPr>
          <p:cNvSpPr txBox="1"/>
          <p:nvPr/>
        </p:nvSpPr>
        <p:spPr>
          <a:xfrm>
            <a:off x="5091128" y="4025834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44" name="Straight Connector 50">
            <a:extLst>
              <a:ext uri="{FF2B5EF4-FFF2-40B4-BE49-F238E27FC236}">
                <a16:creationId xmlns:a16="http://schemas.microsoft.com/office/drawing/2014/main" id="{F9CB9BB3-AAD0-2C42-8E4C-BA1A80336100}"/>
              </a:ext>
            </a:extLst>
          </p:cNvPr>
          <p:cNvCxnSpPr/>
          <p:nvPr/>
        </p:nvCxnSpPr>
        <p:spPr>
          <a:xfrm flipV="1">
            <a:off x="5417860" y="4158875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9">
            <a:extLst>
              <a:ext uri="{FF2B5EF4-FFF2-40B4-BE49-F238E27FC236}">
                <a16:creationId xmlns:a16="http://schemas.microsoft.com/office/drawing/2014/main" id="{6FD4AA1C-3850-6B46-B76D-1AFF11F90D29}"/>
              </a:ext>
            </a:extLst>
          </p:cNvPr>
          <p:cNvCxnSpPr/>
          <p:nvPr/>
        </p:nvCxnSpPr>
        <p:spPr>
          <a:xfrm>
            <a:off x="5670401" y="3811209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61">
            <a:extLst>
              <a:ext uri="{FF2B5EF4-FFF2-40B4-BE49-F238E27FC236}">
                <a16:creationId xmlns:a16="http://schemas.microsoft.com/office/drawing/2014/main" id="{8DAA57F4-D6FE-7141-B10F-BAB213ED55CD}"/>
              </a:ext>
            </a:extLst>
          </p:cNvPr>
          <p:cNvCxnSpPr/>
          <p:nvPr/>
        </p:nvCxnSpPr>
        <p:spPr>
          <a:xfrm flipV="1">
            <a:off x="5835501" y="3799195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63">
            <a:extLst>
              <a:ext uri="{FF2B5EF4-FFF2-40B4-BE49-F238E27FC236}">
                <a16:creationId xmlns:a16="http://schemas.microsoft.com/office/drawing/2014/main" id="{B4B4E307-C075-CA41-843B-B8692EEE4287}"/>
              </a:ext>
            </a:extLst>
          </p:cNvPr>
          <p:cNvCxnSpPr/>
          <p:nvPr/>
        </p:nvCxnSpPr>
        <p:spPr>
          <a:xfrm>
            <a:off x="5628708" y="5189617"/>
            <a:ext cx="3136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64">
            <a:extLst>
              <a:ext uri="{FF2B5EF4-FFF2-40B4-BE49-F238E27FC236}">
                <a16:creationId xmlns:a16="http://schemas.microsoft.com/office/drawing/2014/main" id="{0992C4A2-D60A-D541-8A45-5AACEBBF8BD7}"/>
              </a:ext>
            </a:extLst>
          </p:cNvPr>
          <p:cNvCxnSpPr>
            <a:cxnSpLocks/>
          </p:cNvCxnSpPr>
          <p:nvPr/>
        </p:nvCxnSpPr>
        <p:spPr>
          <a:xfrm flipV="1">
            <a:off x="5954763" y="5189617"/>
            <a:ext cx="5369" cy="52822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7">
            <a:extLst>
              <a:ext uri="{FF2B5EF4-FFF2-40B4-BE49-F238E27FC236}">
                <a16:creationId xmlns:a16="http://schemas.microsoft.com/office/drawing/2014/main" id="{2EDC6E14-B3C1-AE44-AEF1-C53B764C9593}"/>
              </a:ext>
            </a:extLst>
          </p:cNvPr>
          <p:cNvCxnSpPr/>
          <p:nvPr/>
        </p:nvCxnSpPr>
        <p:spPr>
          <a:xfrm>
            <a:off x="5793521" y="5715670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107">
            <a:extLst>
              <a:ext uri="{FF2B5EF4-FFF2-40B4-BE49-F238E27FC236}">
                <a16:creationId xmlns:a16="http://schemas.microsoft.com/office/drawing/2014/main" id="{B4AAA920-5246-D54D-AAC1-8126C4F803DA}"/>
              </a:ext>
            </a:extLst>
          </p:cNvPr>
          <p:cNvGrpSpPr/>
          <p:nvPr/>
        </p:nvGrpSpPr>
        <p:grpSpPr>
          <a:xfrm>
            <a:off x="2212648" y="5334319"/>
            <a:ext cx="3413913" cy="603287"/>
            <a:chOff x="996845" y="6074449"/>
            <a:chExt cx="3413913" cy="603287"/>
          </a:xfrm>
        </p:grpSpPr>
        <p:cxnSp>
          <p:nvCxnSpPr>
            <p:cNvPr id="62" name="Straight Connector 110">
              <a:extLst>
                <a:ext uri="{FF2B5EF4-FFF2-40B4-BE49-F238E27FC236}">
                  <a16:creationId xmlns:a16="http://schemas.microsoft.com/office/drawing/2014/main" id="{85C55FD8-C528-574C-8997-41BC18B6803F}"/>
                </a:ext>
              </a:extLst>
            </p:cNvPr>
            <p:cNvCxnSpPr/>
            <p:nvPr/>
          </p:nvCxnSpPr>
          <p:spPr>
            <a:xfrm>
              <a:off x="1001925" y="6240550"/>
              <a:ext cx="2328015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114">
              <a:extLst>
                <a:ext uri="{FF2B5EF4-FFF2-40B4-BE49-F238E27FC236}">
                  <a16:creationId xmlns:a16="http://schemas.microsoft.com/office/drawing/2014/main" id="{D1009772-01D7-D248-B6B4-1568A737D723}"/>
                </a:ext>
              </a:extLst>
            </p:cNvPr>
            <p:cNvCxnSpPr/>
            <p:nvPr/>
          </p:nvCxnSpPr>
          <p:spPr>
            <a:xfrm>
              <a:off x="996845" y="6457974"/>
              <a:ext cx="2320479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0FDD33-ECC0-A340-BF2C-0DE16B9C5344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55DAD09-4C2B-C140-BECA-EB5D7AFF6016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66" name="Straight Connector 122">
              <a:extLst>
                <a:ext uri="{FF2B5EF4-FFF2-40B4-BE49-F238E27FC236}">
                  <a16:creationId xmlns:a16="http://schemas.microsoft.com/office/drawing/2014/main" id="{B74D0001-4BD5-7E4D-A2F1-34117DC8C78E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123">
              <a:extLst>
                <a:ext uri="{FF2B5EF4-FFF2-40B4-BE49-F238E27FC236}">
                  <a16:creationId xmlns:a16="http://schemas.microsoft.com/office/drawing/2014/main" id="{F84F5B72-A8FB-E243-887E-182CBD8CA696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128">
              <a:extLst>
                <a:ext uri="{FF2B5EF4-FFF2-40B4-BE49-F238E27FC236}">
                  <a16:creationId xmlns:a16="http://schemas.microsoft.com/office/drawing/2014/main" id="{05CDF958-BB2B-7C41-98F2-5862F61A6675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167">
            <a:extLst>
              <a:ext uri="{FF2B5EF4-FFF2-40B4-BE49-F238E27FC236}">
                <a16:creationId xmlns:a16="http://schemas.microsoft.com/office/drawing/2014/main" id="{AAF3A366-9D19-5D4A-8517-991B07D288BC}"/>
              </a:ext>
            </a:extLst>
          </p:cNvPr>
          <p:cNvCxnSpPr/>
          <p:nvPr/>
        </p:nvCxnSpPr>
        <p:spPr>
          <a:xfrm>
            <a:off x="2195023" y="5070765"/>
            <a:ext cx="23407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68">
            <a:extLst>
              <a:ext uri="{FF2B5EF4-FFF2-40B4-BE49-F238E27FC236}">
                <a16:creationId xmlns:a16="http://schemas.microsoft.com/office/drawing/2014/main" id="{DE00C4C0-0C3E-3942-A670-8E9E9ED2104F}"/>
              </a:ext>
            </a:extLst>
          </p:cNvPr>
          <p:cNvCxnSpPr/>
          <p:nvPr/>
        </p:nvCxnSpPr>
        <p:spPr>
          <a:xfrm>
            <a:off x="2202643" y="528818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2225D8D-C42A-DD46-B659-F8B90F2F0205}"/>
              </a:ext>
            </a:extLst>
          </p:cNvPr>
          <p:cNvSpPr txBox="1"/>
          <p:nvPr/>
        </p:nvSpPr>
        <p:spPr>
          <a:xfrm>
            <a:off x="5027123" y="487160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44F4CD-80CE-434D-8F68-9726C09BD550}"/>
              </a:ext>
            </a:extLst>
          </p:cNvPr>
          <p:cNvSpPr txBox="1"/>
          <p:nvPr/>
        </p:nvSpPr>
        <p:spPr>
          <a:xfrm>
            <a:off x="5027123" y="5105557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cxnSp>
        <p:nvCxnSpPr>
          <p:cNvPr id="56" name="Straight Connector 171">
            <a:extLst>
              <a:ext uri="{FF2B5EF4-FFF2-40B4-BE49-F238E27FC236}">
                <a16:creationId xmlns:a16="http://schemas.microsoft.com/office/drawing/2014/main" id="{7F2A8054-62C9-2447-987B-F73CCCB9146E}"/>
              </a:ext>
            </a:extLst>
          </p:cNvPr>
          <p:cNvCxnSpPr/>
          <p:nvPr/>
        </p:nvCxnSpPr>
        <p:spPr>
          <a:xfrm>
            <a:off x="5353855" y="5070479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72">
            <a:extLst>
              <a:ext uri="{FF2B5EF4-FFF2-40B4-BE49-F238E27FC236}">
                <a16:creationId xmlns:a16="http://schemas.microsoft.com/office/drawing/2014/main" id="{992F40D8-7265-5341-B913-A5380248FFDF}"/>
              </a:ext>
            </a:extLst>
          </p:cNvPr>
          <p:cNvCxnSpPr/>
          <p:nvPr/>
        </p:nvCxnSpPr>
        <p:spPr>
          <a:xfrm>
            <a:off x="5353855" y="5307517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73">
            <a:extLst>
              <a:ext uri="{FF2B5EF4-FFF2-40B4-BE49-F238E27FC236}">
                <a16:creationId xmlns:a16="http://schemas.microsoft.com/office/drawing/2014/main" id="{CD2471ED-6267-9F49-B7CE-C28991A7AC09}"/>
              </a:ext>
            </a:extLst>
          </p:cNvPr>
          <p:cNvCxnSpPr/>
          <p:nvPr/>
        </p:nvCxnSpPr>
        <p:spPr>
          <a:xfrm flipV="1">
            <a:off x="5606396" y="5058565"/>
            <a:ext cx="0" cy="26210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74">
            <a:extLst>
              <a:ext uri="{FF2B5EF4-FFF2-40B4-BE49-F238E27FC236}">
                <a16:creationId xmlns:a16="http://schemas.microsoft.com/office/drawing/2014/main" id="{A575540F-5978-6041-9A41-0A5FAF0EB53A}"/>
              </a:ext>
            </a:extLst>
          </p:cNvPr>
          <p:cNvCxnSpPr/>
          <p:nvPr/>
        </p:nvCxnSpPr>
        <p:spPr>
          <a:xfrm flipH="1">
            <a:off x="4595301" y="5070765"/>
            <a:ext cx="387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86">
            <a:extLst>
              <a:ext uri="{FF2B5EF4-FFF2-40B4-BE49-F238E27FC236}">
                <a16:creationId xmlns:a16="http://schemas.microsoft.com/office/drawing/2014/main" id="{29787166-4DB2-5F47-94D2-DC8CC3B9AD54}"/>
              </a:ext>
            </a:extLst>
          </p:cNvPr>
          <p:cNvCxnSpPr/>
          <p:nvPr/>
        </p:nvCxnSpPr>
        <p:spPr>
          <a:xfrm>
            <a:off x="4605306" y="5500420"/>
            <a:ext cx="41123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188">
            <a:extLst>
              <a:ext uri="{FF2B5EF4-FFF2-40B4-BE49-F238E27FC236}">
                <a16:creationId xmlns:a16="http://schemas.microsoft.com/office/drawing/2014/main" id="{1F8857B4-569F-5945-818D-CF03072932BF}"/>
              </a:ext>
            </a:extLst>
          </p:cNvPr>
          <p:cNvCxnSpPr/>
          <p:nvPr/>
        </p:nvCxnSpPr>
        <p:spPr>
          <a:xfrm>
            <a:off x="4605306" y="5717844"/>
            <a:ext cx="41123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37">
            <a:extLst>
              <a:ext uri="{FF2B5EF4-FFF2-40B4-BE49-F238E27FC236}">
                <a16:creationId xmlns:a16="http://schemas.microsoft.com/office/drawing/2014/main" id="{BB7AA606-165A-F140-B81C-F1424D5FE83F}"/>
              </a:ext>
            </a:extLst>
          </p:cNvPr>
          <p:cNvCxnSpPr/>
          <p:nvPr/>
        </p:nvCxnSpPr>
        <p:spPr>
          <a:xfrm>
            <a:off x="2205028" y="5950564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6101E04-0B93-A040-8D5F-B4E3A4BEE493}"/>
              </a:ext>
            </a:extLst>
          </p:cNvPr>
          <p:cNvSpPr txBox="1"/>
          <p:nvPr/>
        </p:nvSpPr>
        <p:spPr>
          <a:xfrm>
            <a:off x="5043778" y="5817523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71" name="Straight Connector 50">
            <a:extLst>
              <a:ext uri="{FF2B5EF4-FFF2-40B4-BE49-F238E27FC236}">
                <a16:creationId xmlns:a16="http://schemas.microsoft.com/office/drawing/2014/main" id="{9B82C2AC-C7CC-BD4D-97C7-1E34DD99E41B}"/>
              </a:ext>
            </a:extLst>
          </p:cNvPr>
          <p:cNvCxnSpPr/>
          <p:nvPr/>
        </p:nvCxnSpPr>
        <p:spPr>
          <a:xfrm flipV="1">
            <a:off x="5370510" y="5950564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9">
            <a:extLst>
              <a:ext uri="{FF2B5EF4-FFF2-40B4-BE49-F238E27FC236}">
                <a16:creationId xmlns:a16="http://schemas.microsoft.com/office/drawing/2014/main" id="{A9006033-F589-7240-9933-2E75D3D63BCA}"/>
              </a:ext>
            </a:extLst>
          </p:cNvPr>
          <p:cNvCxnSpPr/>
          <p:nvPr/>
        </p:nvCxnSpPr>
        <p:spPr>
          <a:xfrm>
            <a:off x="5623051" y="5602898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6CC82511-A608-A747-9230-5A8E4054BB28}"/>
              </a:ext>
            </a:extLst>
          </p:cNvPr>
          <p:cNvCxnSpPr/>
          <p:nvPr/>
        </p:nvCxnSpPr>
        <p:spPr>
          <a:xfrm flipV="1">
            <a:off x="5788151" y="5590884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7C2F193-4C07-7D4A-B6FF-B763051C8780}"/>
              </a:ext>
            </a:extLst>
          </p:cNvPr>
          <p:cNvSpPr txBox="1"/>
          <p:nvPr/>
        </p:nvSpPr>
        <p:spPr>
          <a:xfrm>
            <a:off x="1682156" y="4523995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5.</a:t>
            </a:r>
            <a:r>
              <a:rPr lang="ko-KR" altLang="en-US" b="1" dirty="0"/>
              <a:t>정렬된 </a:t>
            </a:r>
            <a:r>
              <a:rPr lang="ko-KR" altLang="en-US" b="1" dirty="0" err="1"/>
              <a:t>서열끼리</a:t>
            </a:r>
            <a:r>
              <a:rPr lang="ko-KR" altLang="en-US" b="1" dirty="0"/>
              <a:t> 비교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39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5" descr="Screenshot 2014-09-22 16.46.29.png">
            <a:extLst>
              <a:ext uri="{FF2B5EF4-FFF2-40B4-BE49-F238E27FC236}">
                <a16:creationId xmlns:a16="http://schemas.microsoft.com/office/drawing/2014/main" id="{C9C07BB1-BD58-D748-984E-07B754EC7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53" y="1275935"/>
            <a:ext cx="6914944" cy="3574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966A-C6C5-0C43-B5BE-8DF001C2F0B7}"/>
              </a:ext>
            </a:extLst>
          </p:cNvPr>
          <p:cNvSpPr txBox="1"/>
          <p:nvPr/>
        </p:nvSpPr>
        <p:spPr>
          <a:xfrm>
            <a:off x="1912726" y="7297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www.ebi.ac.uk</a:t>
            </a:r>
            <a:r>
              <a:rPr lang="en-US" dirty="0"/>
              <a:t>/Tools/</a:t>
            </a:r>
            <a:r>
              <a:rPr lang="en-US" dirty="0" err="1"/>
              <a:t>msa</a:t>
            </a:r>
            <a:r>
              <a:rPr lang="en-US" dirty="0"/>
              <a:t>/clustalw2/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34D1-F7C6-2545-8BB3-ED9D74F35DD6}"/>
              </a:ext>
            </a:extLst>
          </p:cNvPr>
          <p:cNvSpPr txBox="1"/>
          <p:nvPr/>
        </p:nvSpPr>
        <p:spPr>
          <a:xfrm>
            <a:off x="914753" y="5068236"/>
            <a:ext cx="5176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이의 장단점을 개선한 많은 알고리즘이 존재한다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MUSCLE, PROBCONS, T-COFFEE, PROMALS…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BDA60-A862-A84C-889D-12DAF0DDD3F8}"/>
              </a:ext>
            </a:extLst>
          </p:cNvPr>
          <p:cNvSpPr txBox="1"/>
          <p:nvPr/>
        </p:nvSpPr>
        <p:spPr>
          <a:xfrm>
            <a:off x="1728216" y="6209257"/>
            <a:ext cx="681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일반적으로는 최신의 알고리즘이 좀 더 정확한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낸다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1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38AE817-C66A-9D40-9495-998EFE3CE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3"/>
          <a:stretch/>
        </p:blipFill>
        <p:spPr>
          <a:xfrm>
            <a:off x="160596" y="1473797"/>
            <a:ext cx="4045644" cy="26678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8E643C-3638-4F47-A3FF-9C1A41B7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물론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수 있는 웹 서버들이 존재하지만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CFEE4-741B-244A-9EE0-58D94CC1E6AA}"/>
              </a:ext>
            </a:extLst>
          </p:cNvPr>
          <p:cNvSpPr txBox="1"/>
          <p:nvPr/>
        </p:nvSpPr>
        <p:spPr>
          <a:xfrm>
            <a:off x="828338" y="4197853"/>
            <a:ext cx="21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tcoffee.crg.cat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69E9B84-A62C-3B43-99FF-26762487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54" y="1473797"/>
            <a:ext cx="4655850" cy="2968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20931B-F225-744C-A45D-33EE572112B1}"/>
              </a:ext>
            </a:extLst>
          </p:cNvPr>
          <p:cNvSpPr txBox="1"/>
          <p:nvPr/>
        </p:nvSpPr>
        <p:spPr>
          <a:xfrm>
            <a:off x="4572000" y="4442745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msa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clustalo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C97E4-8956-1847-B572-B9AF854DA180}"/>
              </a:ext>
            </a:extLst>
          </p:cNvPr>
          <p:cNvSpPr txBox="1"/>
          <p:nvPr/>
        </p:nvSpPr>
        <p:spPr>
          <a:xfrm>
            <a:off x="0" y="5160261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커맨드 라인에서 직접 수행하는 방법을 알아보자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F45AD-FBC2-934B-8136-A9066FD9D9A4}"/>
              </a:ext>
            </a:extLst>
          </p:cNvPr>
          <p:cNvSpPr txBox="1"/>
          <p:nvPr/>
        </p:nvSpPr>
        <p:spPr>
          <a:xfrm>
            <a:off x="0" y="5461312"/>
            <a:ext cx="532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대량의</a:t>
            </a:r>
            <a:r>
              <a:rPr kumimoji="1" lang="ko-KR" altLang="en-US" dirty="0"/>
              <a:t> 데이터를 이용하여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수행해야 한다면 </a:t>
            </a:r>
            <a:endParaRPr kumimoji="1" lang="en-US" altLang="ko-KR" dirty="0"/>
          </a:p>
          <a:p>
            <a:r>
              <a:rPr kumimoji="1" lang="ko-KR" altLang="en-US" dirty="0"/>
              <a:t>커맨드 라인에서 수행하는 것이 제일 최선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6307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827051-B152-1B45-90A4-54B5A9E9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일단 분석의 대상이 될 서열을 준비하자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5A41E-F435-C04D-AC0B-67292D19659C}"/>
              </a:ext>
            </a:extLst>
          </p:cNvPr>
          <p:cNvSpPr txBox="1"/>
          <p:nvPr/>
        </p:nvSpPr>
        <p:spPr>
          <a:xfrm>
            <a:off x="480792" y="882475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시국에</a:t>
            </a:r>
            <a:r>
              <a:rPr kumimoji="1" lang="ko-KR" altLang="en-US" b="1" dirty="0"/>
              <a:t> 맞추어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코로나바이러스의 스파이크 단백질의 서열을 분석해보자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CC970-F1A0-DA4D-8CBC-828F819A05B1}"/>
              </a:ext>
            </a:extLst>
          </p:cNvPr>
          <p:cNvSpPr txBox="1"/>
          <p:nvPr/>
        </p:nvSpPr>
        <p:spPr>
          <a:xfrm>
            <a:off x="457200" y="2787867"/>
            <a:ext cx="459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/P59594.fasta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C6E65-84AE-2442-B8DB-9D8F6602097B}"/>
              </a:ext>
            </a:extLst>
          </p:cNvPr>
          <p:cNvSpPr txBox="1"/>
          <p:nvPr/>
        </p:nvSpPr>
        <p:spPr>
          <a:xfrm>
            <a:off x="457200" y="2567504"/>
            <a:ext cx="327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Human SARS Coronavirus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(2003)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A9509-9782-1449-A800-342F8450DDC8}"/>
              </a:ext>
            </a:extLst>
          </p:cNvPr>
          <p:cNvSpPr txBox="1"/>
          <p:nvPr/>
        </p:nvSpPr>
        <p:spPr>
          <a:xfrm>
            <a:off x="457200" y="3121502"/>
            <a:ext cx="5508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curl –O “</a:t>
            </a:r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/P59594.fasta”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154E5-7A98-CE48-A6DC-61195308171B}"/>
              </a:ext>
            </a:extLst>
          </p:cNvPr>
          <p:cNvSpPr txBox="1"/>
          <p:nvPr/>
        </p:nvSpPr>
        <p:spPr>
          <a:xfrm>
            <a:off x="1434551" y="5975525"/>
            <a:ext cx="489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3"/>
              </a:rPr>
              <a:t>Bovine coronavirus (strain F15) (BCoV) (BCV)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75BE3-0034-8541-97B2-0B1F7F7AA6C4}"/>
              </a:ext>
            </a:extLst>
          </p:cNvPr>
          <p:cNvSpPr txBox="1"/>
          <p:nvPr/>
        </p:nvSpPr>
        <p:spPr>
          <a:xfrm>
            <a:off x="382987" y="3681899"/>
            <a:ext cx="78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P11224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39618-6966-9C46-9F70-B355481A3325}"/>
              </a:ext>
            </a:extLst>
          </p:cNvPr>
          <p:cNvSpPr txBox="1"/>
          <p:nvPr/>
        </p:nvSpPr>
        <p:spPr>
          <a:xfrm>
            <a:off x="346180" y="4042730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K9N5Q8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8D492-B8C3-4F40-8AD0-0F61A492F5A0}"/>
              </a:ext>
            </a:extLst>
          </p:cNvPr>
          <p:cNvSpPr txBox="1"/>
          <p:nvPr/>
        </p:nvSpPr>
        <p:spPr>
          <a:xfrm>
            <a:off x="330017" y="4379053"/>
            <a:ext cx="78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P11223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5C186-02D4-C541-A61A-64276E31E52E}"/>
              </a:ext>
            </a:extLst>
          </p:cNvPr>
          <p:cNvSpPr txBox="1"/>
          <p:nvPr/>
        </p:nvSpPr>
        <p:spPr>
          <a:xfrm>
            <a:off x="323348" y="468184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P36334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1D3267-CB54-604D-876F-79488B6AF915}"/>
              </a:ext>
            </a:extLst>
          </p:cNvPr>
          <p:cNvSpPr/>
          <p:nvPr/>
        </p:nvSpPr>
        <p:spPr>
          <a:xfrm>
            <a:off x="284491" y="5011083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Q0ZME7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D042A-0802-954D-B1A9-8AFF9C57DFF0}"/>
              </a:ext>
            </a:extLst>
          </p:cNvPr>
          <p:cNvSpPr txBox="1"/>
          <p:nvPr/>
        </p:nvSpPr>
        <p:spPr>
          <a:xfrm>
            <a:off x="307772" y="5308887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Q3I5J5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E5174-18B1-8143-A630-75BD21C81D93}"/>
              </a:ext>
            </a:extLst>
          </p:cNvPr>
          <p:cNvSpPr/>
          <p:nvPr/>
        </p:nvSpPr>
        <p:spPr>
          <a:xfrm>
            <a:off x="293015" y="562532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Q3LZX1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BD22F9-1314-2544-89F9-706068EA0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493" y="1682458"/>
            <a:ext cx="5713244" cy="6463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DD478-EC89-5E4C-9D3E-20149DA1542B}"/>
              </a:ext>
            </a:extLst>
          </p:cNvPr>
          <p:cNvSpPr txBox="1"/>
          <p:nvPr/>
        </p:nvSpPr>
        <p:spPr>
          <a:xfrm>
            <a:off x="534493" y="1366479"/>
            <a:ext cx="329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BE0F9-7A2C-494B-A1D0-CE5D535CE605}"/>
              </a:ext>
            </a:extLst>
          </p:cNvPr>
          <p:cNvSpPr txBox="1"/>
          <p:nvPr/>
        </p:nvSpPr>
        <p:spPr>
          <a:xfrm>
            <a:off x="2417608" y="6506593"/>
            <a:ext cx="454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SARS-CoV-2 </a:t>
            </a:r>
            <a:r>
              <a:rPr kumimoji="1" lang="ko-KR" altLang="en-US" b="1" dirty="0"/>
              <a:t>의 서열은 아직 </a:t>
            </a:r>
            <a:r>
              <a:rPr kumimoji="1" lang="en-US" altLang="ko-KR" b="1" dirty="0" err="1"/>
              <a:t>Uniprot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에 없다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D5401A-E384-7040-B1B3-DA6BDB9197F2}"/>
              </a:ext>
            </a:extLst>
          </p:cNvPr>
          <p:cNvSpPr txBox="1"/>
          <p:nvPr/>
        </p:nvSpPr>
        <p:spPr>
          <a:xfrm>
            <a:off x="1434551" y="3666057"/>
            <a:ext cx="650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2"/>
              </a:rPr>
              <a:t>Murine coronavirus (strain A59) (MHV-A59) (Murine hepatitis virus)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4231B3-43C0-E34A-A853-70A759B6D8E2}"/>
              </a:ext>
            </a:extLst>
          </p:cNvPr>
          <p:cNvSpPr txBox="1"/>
          <p:nvPr/>
        </p:nvSpPr>
        <p:spPr>
          <a:xfrm>
            <a:off x="1434551" y="403538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13"/>
              </a:rPr>
              <a:t>Middle East respiratory syndrome-related coronavirus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E6BC7-1E55-9241-A020-0629E41E70C8}"/>
              </a:ext>
            </a:extLst>
          </p:cNvPr>
          <p:cNvSpPr txBox="1"/>
          <p:nvPr/>
        </p:nvSpPr>
        <p:spPr>
          <a:xfrm>
            <a:off x="1434551" y="4359581"/>
            <a:ext cx="540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4"/>
              </a:rPr>
              <a:t>Avian infectious bronchitis virus (strain Beaudette) (IBV)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0C322-DE09-AA41-B387-A8E1067DEE7B}"/>
              </a:ext>
            </a:extLst>
          </p:cNvPr>
          <p:cNvSpPr txBox="1"/>
          <p:nvPr/>
        </p:nvSpPr>
        <p:spPr>
          <a:xfrm>
            <a:off x="1434551" y="4684437"/>
            <a:ext cx="386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5"/>
              </a:rPr>
              <a:t>Human coronavirus OC43 (HCoV-OC43)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CC4842-322F-7C42-B00B-6DF9AE4AE11A}"/>
              </a:ext>
            </a:extLst>
          </p:cNvPr>
          <p:cNvSpPr txBox="1"/>
          <p:nvPr/>
        </p:nvSpPr>
        <p:spPr>
          <a:xfrm>
            <a:off x="1434551" y="4990876"/>
            <a:ext cx="502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6"/>
              </a:rPr>
              <a:t>Human coronavirus HKU1 (isolate N5) (HCoV-HKU1)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AB1522-484A-2048-974D-CF4D335987C9}"/>
              </a:ext>
            </a:extLst>
          </p:cNvPr>
          <p:cNvSpPr txBox="1"/>
          <p:nvPr/>
        </p:nvSpPr>
        <p:spPr>
          <a:xfrm>
            <a:off x="1422474" y="5316396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7"/>
              </a:rPr>
              <a:t>Bat coronavirus Rp3/2004 (BtCoV/Rp3/2004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91FD12-F9AA-0D4E-AB5D-AF8E40762FA1}"/>
              </a:ext>
            </a:extLst>
          </p:cNvPr>
          <p:cNvSpPr txBox="1"/>
          <p:nvPr/>
        </p:nvSpPr>
        <p:spPr>
          <a:xfrm>
            <a:off x="1422474" y="5657139"/>
            <a:ext cx="576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8"/>
              </a:rPr>
              <a:t>Bat coronavirus HKU3 (BtCoV) (SARS-like coronavirus HKU3)</a:t>
            </a:r>
            <a:endParaRPr kumimoji="1" lang="ko-Kore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E1DAD0-D23F-3541-843E-61E1E8AA8E56}"/>
              </a:ext>
            </a:extLst>
          </p:cNvPr>
          <p:cNvSpPr/>
          <p:nvPr/>
        </p:nvSpPr>
        <p:spPr>
          <a:xfrm>
            <a:off x="267696" y="5927977"/>
            <a:ext cx="801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/>
              </a:rPr>
              <a:t>P25190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601" y="528079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우분투 리눅스에서는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9-07 23.4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1" y="971413"/>
            <a:ext cx="7516536" cy="3622427"/>
          </a:xfrm>
          <a:prstGeom prst="rect">
            <a:avLst/>
          </a:prstGeom>
        </p:spPr>
      </p:pic>
      <p:pic>
        <p:nvPicPr>
          <p:cNvPr id="6" name="Picture 5" descr="Screenshot 2015-09-07 23.44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1" y="3225800"/>
            <a:ext cx="57658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89C39B4-57EA-2F4C-8075-DAAC6ED7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SARS-Cov-2 (Covid-19)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C4A499B9-5748-8941-B627-1AD558AE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0" y="1959203"/>
            <a:ext cx="4927002" cy="29395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0FC35F-41C7-6440-92A6-E7EE09EFE942}"/>
              </a:ext>
            </a:extLst>
          </p:cNvPr>
          <p:cNvSpPr/>
          <p:nvPr/>
        </p:nvSpPr>
        <p:spPr>
          <a:xfrm>
            <a:off x="225910" y="13128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https://www.ncbi.nlm.nih.gov/protein/YP_009724390.1?report=fasta&amp;log$=seqview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06BBC2-26E8-D54C-AC2B-6CF3EDD9F933}"/>
              </a:ext>
            </a:extLst>
          </p:cNvPr>
          <p:cNvSpPr txBox="1"/>
          <p:nvPr/>
        </p:nvSpPr>
        <p:spPr>
          <a:xfrm>
            <a:off x="225910" y="4577217"/>
            <a:ext cx="817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서열만 </a:t>
            </a:r>
            <a:r>
              <a:rPr kumimoji="1" lang="ko-KR" altLang="en-US" dirty="0" err="1"/>
              <a:t>복붙하여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혹은 메모장 등에 옮긴 후 </a:t>
            </a:r>
            <a:r>
              <a:rPr kumimoji="1" lang="en-US" altLang="ko-KR" dirty="0"/>
              <a:t>SARS-Cov-2.fasta</a:t>
            </a:r>
            <a:r>
              <a:rPr kumimoji="1" lang="ko-KR" altLang="en-US" dirty="0"/>
              <a:t>로 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7133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위한 파일 포맷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469753"/>
            <a:ext cx="153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Multifasta</a:t>
            </a:r>
            <a:r>
              <a:rPr lang="en-US" dirty="0"/>
              <a:t> file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065867"/>
            <a:ext cx="687880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&gt;sp|Q9JHJ0|TMOD3_MOUSE Tropomodulin-3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GN=Tmod3 PE=2 SV=1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MALPFRKDLGDYKDLDEDELLGKLSESELKQLETVLDDLDPENALLPAGFRQKNQTSKSA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TGPFDRERLLSYLEKQALEHKDRDDYVPYTGEKKGKIFIPKQKPAQTLTEETISLDPELE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EALTSASDTELCDLAAILGMHNLIADTPFCDVLGSSNGVNQERFPNVVKGEKILPVFDEP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PNPTNVEESLKRIRENDARLVEVNLNNIKNIPIPTLKDFAKTLEANTHVKHFSLAATRSN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DPVAVAFADMLKVNKTLKSLNMESNFITGAGVLALIDALRDNETLMELKIDNQRQQLGTS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VELEMAKMLEENTNILKFGYQFTQQGPRTRAANAITKNNDLVRKRRIEGDHQ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&gt;sp|Q9JKK7|TMOD2_MOUSE Tropomodulin-2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GN=Tmod2 PE=1 SV=2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MALPFQKGLEKYKNIDEDELLGKLSEEELKQLENVLDDLDPESATLPAGFRQKDQTQKAA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TGPFDREHLLMYLEKEALEQKDREDFVPFTGEKKGRVFIPKEKPVETRKEEKVTLDPELE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EALASASDTELYDLAAVLGVHNLLNNPKFDEETTNGEGRKGPVRNVVKGEKAKPVFEEPP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NPTNVEASLQQMKANDPSLQEVNLNNIKNIPIPTLKEFAKSLETNTHVKKFSLAATRSND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PVALAFAEMLKVNKTLKSLNVESNFITGTGILALVEALRENDTLTEIKIDNQRQQLGTAV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EMEIAQMLEENSRILKFGYQFTKQGPRTRVAAAITKNNDLVRKKRVEGDRR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&gt;sp|Q9JLH8|TMOD4_MOUSE Tropomodulin-4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GN=Tmod4 PE=2 SV=1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MSSYQKELEKYRDIDEDEILRTLSPEELEQLDCELQEMDPENMLLPAGLRQRDQTKKSPT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GPLDRDALLQYLEQQALEVKERDDLVPYTGEKKGKPFIQPKREIPAQEQITLEPELEEAL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SHATDAEMCDIAAILGMYTLMSNKQYYDAICSGEICNTEGISSVVQPDKYKPVPDEPPNP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TNIEEMLKRVRSNDKELEEVNLNNIQDIPIPVLSDLCEAMKTNTYVRSFSLVATKSGDPI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ANAVADMLRENRSLQSLNIESNFISSTGLMAVLKAVRENATLTELRVDNQRQWPGDAVEM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EMATVLEQCPSIVRFGYHFTQQGPRARAAHAMTRNNELRRQQKKR</a:t>
            </a: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36006" y="2011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헤더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36006" y="2605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6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61204-FC36-A441-B3EA-D4F20B8F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7928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서열 준비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BD6006-6464-9249-BFEB-05565CCCB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4" r="5000"/>
          <a:stretch/>
        </p:blipFill>
        <p:spPr>
          <a:xfrm>
            <a:off x="150607" y="1314217"/>
            <a:ext cx="7379746" cy="112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C5C09A-C4C6-6141-B5C4-85BF5D26ABEA}"/>
              </a:ext>
            </a:extLst>
          </p:cNvPr>
          <p:cNvSpPr txBox="1"/>
          <p:nvPr/>
        </p:nvSpPr>
        <p:spPr>
          <a:xfrm>
            <a:off x="150607" y="944885"/>
            <a:ext cx="614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ko-KR" altLang="en-US" dirty="0"/>
              <a:t>명령을 이용하여 모든 </a:t>
            </a:r>
            <a:r>
              <a:rPr kumimoji="1" lang="en-US" altLang="ko-KR" dirty="0" err="1"/>
              <a:t>fasta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</a:t>
            </a:r>
            <a:r>
              <a:rPr kumimoji="1" lang="en-US" altLang="ko-KR" dirty="0" err="1"/>
              <a:t>corona.fa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파일로 합침</a:t>
            </a:r>
            <a:endParaRPr kumimoji="1" lang="ko-Kore-KR" altLang="en-US" dirty="0"/>
          </a:p>
        </p:txBody>
      </p:sp>
      <p:pic>
        <p:nvPicPr>
          <p:cNvPr id="12" name="그림 11" descr="스크린샷, 신문이(가) 표시된 사진&#10;&#10;자동 생성된 설명">
            <a:extLst>
              <a:ext uri="{FF2B5EF4-FFF2-40B4-BE49-F238E27FC236}">
                <a16:creationId xmlns:a16="http://schemas.microsoft.com/office/drawing/2014/main" id="{A9565677-6C32-284A-9710-5606A7A5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7" y="2871170"/>
            <a:ext cx="7304442" cy="3986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13A79-8C56-834D-A1E6-FC99FCDA1BCC}"/>
              </a:ext>
            </a:extLst>
          </p:cNvPr>
          <p:cNvSpPr txBox="1"/>
          <p:nvPr/>
        </p:nvSpPr>
        <p:spPr>
          <a:xfrm>
            <a:off x="0" y="2547189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합쳐졌는지 확인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35593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201B1C-186F-6F4A-B448-A37C2CC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MUSCLE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339CD-E35A-EF42-B13B-A140F537DE7E}"/>
              </a:ext>
            </a:extLst>
          </p:cNvPr>
          <p:cNvSpPr txBox="1"/>
          <p:nvPr/>
        </p:nvSpPr>
        <p:spPr>
          <a:xfrm>
            <a:off x="344244" y="1172583"/>
            <a:ext cx="586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One of Multiple Sequence Alignment Programs (Edgar et al)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271A3-8236-3B44-9FC8-283839EA231E}"/>
              </a:ext>
            </a:extLst>
          </p:cNvPr>
          <p:cNvSpPr txBox="1"/>
          <p:nvPr/>
        </p:nvSpPr>
        <p:spPr>
          <a:xfrm>
            <a:off x="742277" y="1756774"/>
            <a:ext cx="3916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빠르다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대량의 서열을 분석할 때 용이하다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설치가 용이하다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EDB89-8B88-7941-964E-992FFF2A179B}"/>
              </a:ext>
            </a:extLst>
          </p:cNvPr>
          <p:cNvSpPr txBox="1"/>
          <p:nvPr/>
        </p:nvSpPr>
        <p:spPr>
          <a:xfrm>
            <a:off x="457200" y="2710297"/>
            <a:ext cx="480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https://www.drive5.com/muscle/</a:t>
            </a:r>
            <a:r>
              <a:rPr kumimoji="1" lang="en" altLang="ko-Kore-KR" dirty="0" err="1"/>
              <a:t>downloads.htm</a:t>
            </a:r>
            <a:endParaRPr kumimoji="1" lang="ko-Kore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D02C93C-C42F-9840-9A52-C372427BC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14" y="3044667"/>
            <a:ext cx="6002971" cy="36406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F96ADB-617E-E44B-9031-4B65B0458B58}"/>
              </a:ext>
            </a:extLst>
          </p:cNvPr>
          <p:cNvSpPr txBox="1"/>
          <p:nvPr/>
        </p:nvSpPr>
        <p:spPr>
          <a:xfrm>
            <a:off x="2344168" y="6316026"/>
            <a:ext cx="511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자신이 사용하는 운영체제에 적절한 것을 받을 것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3414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6A8AA6-BA8F-6148-9003-D3B7336E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MUSCLE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A5A43-D51C-CC4E-A31E-B39DFD1A4E09}"/>
              </a:ext>
            </a:extLst>
          </p:cNvPr>
          <p:cNvSpPr txBox="1"/>
          <p:nvPr/>
        </p:nvSpPr>
        <p:spPr>
          <a:xfrm>
            <a:off x="268941" y="957724"/>
            <a:ext cx="6064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윈도우용이면</a:t>
            </a:r>
            <a:r>
              <a:rPr kumimoji="1" lang="ko-KR" altLang="en-US" b="1" dirty="0"/>
              <a:t> 바로 실행 가능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리눅스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맥 용이면 다음과 같은 명령어로 압축을 해제한다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D326C-1753-534A-A73B-899436027B02}"/>
              </a:ext>
            </a:extLst>
          </p:cNvPr>
          <p:cNvSpPr txBox="1"/>
          <p:nvPr/>
        </p:nvSpPr>
        <p:spPr>
          <a:xfrm>
            <a:off x="268941" y="2052196"/>
            <a:ext cx="41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tar –</a:t>
            </a:r>
            <a:r>
              <a:rPr kumimoji="1" lang="en-US" altLang="ko-Kore-KR" dirty="0" err="1"/>
              <a:t>xvzf</a:t>
            </a:r>
            <a:r>
              <a:rPr kumimoji="1" lang="en-US" altLang="ko-Kore-KR" dirty="0"/>
              <a:t> muscle3.8.3.1_i86darwin64.tar.gz</a:t>
            </a:r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81082-2C9B-5C4C-9746-027E92EA8D95}"/>
              </a:ext>
            </a:extLst>
          </p:cNvPr>
          <p:cNvSpPr txBox="1"/>
          <p:nvPr/>
        </p:nvSpPr>
        <p:spPr>
          <a:xfrm>
            <a:off x="1179108" y="2375361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또는 다운받은 파일 이름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70840-DDF5-B44C-8032-99CCDF4BA22F}"/>
              </a:ext>
            </a:extLst>
          </p:cNvPr>
          <p:cNvSpPr txBox="1"/>
          <p:nvPr/>
        </p:nvSpPr>
        <p:spPr>
          <a:xfrm>
            <a:off x="215153" y="3021692"/>
            <a:ext cx="6447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분석의</a:t>
            </a:r>
            <a:r>
              <a:rPr kumimoji="1" lang="ko-KR" altLang="en-US" b="1" dirty="0"/>
              <a:t> 대상이 될 서열이 있는 디렉토리로 실행파일을 옮기고</a:t>
            </a:r>
            <a:r>
              <a:rPr kumimoji="1" lang="en-US" altLang="ko-KR" b="1" dirty="0"/>
              <a:t>..</a:t>
            </a:r>
          </a:p>
          <a:p>
            <a:endParaRPr kumimoji="1" lang="en-US" altLang="ko-Kore-KR" b="1" dirty="0"/>
          </a:p>
          <a:p>
            <a:r>
              <a:rPr kumimoji="1" lang="ko-KR" altLang="en-US" b="1" dirty="0"/>
              <a:t>파일 이름을 간단하게 바꾸자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ore-KR" b="1" dirty="0"/>
          </a:p>
          <a:p>
            <a:r>
              <a:rPr kumimoji="1" lang="en-US" altLang="ko-Kore-KR" b="1" dirty="0"/>
              <a:t>mv muscle3.8.3.1_i86darwin64 muscle</a:t>
            </a:r>
            <a:endParaRPr kumimoji="1" lang="ko-Kore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A41CD-95CB-0F41-A865-CB7CAC4BD410}"/>
              </a:ext>
            </a:extLst>
          </p:cNvPr>
          <p:cNvSpPr txBox="1"/>
          <p:nvPr/>
        </p:nvSpPr>
        <p:spPr>
          <a:xfrm>
            <a:off x="268941" y="4762495"/>
            <a:ext cx="190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실행을 위해서는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./muscle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51587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9" y="973529"/>
            <a:ext cx="6722533" cy="4910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87DF6-BCCA-F645-BD43-9A3C8A4FD355}"/>
              </a:ext>
            </a:extLst>
          </p:cNvPr>
          <p:cNvSpPr txBox="1"/>
          <p:nvPr/>
        </p:nvSpPr>
        <p:spPr>
          <a:xfrm>
            <a:off x="953619" y="6059060"/>
            <a:ext cx="661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muscle –in &lt;MSA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 서열 파일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-out &lt;MSA </a:t>
            </a:r>
            <a:r>
              <a:rPr kumimoji="1" lang="ko-KR" altLang="en-US" dirty="0"/>
              <a:t>결과를 저장할 파일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E518C4-1972-2544-BDD0-4C653C02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MUSCLE</a:t>
            </a:r>
          </a:p>
        </p:txBody>
      </p:sp>
    </p:spTree>
    <p:extLst>
      <p:ext uri="{BB962C8B-B14F-4D97-AF65-F5344CB8AC3E}">
        <p14:creationId xmlns:p14="http://schemas.microsoft.com/office/powerpoint/2010/main" val="223814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BF69C4-F50E-6945-BB8E-B5BBFBEE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13" y="949064"/>
            <a:ext cx="5150523" cy="5150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6CA920-EF36-0645-B11E-98C3035D7A51}"/>
              </a:ext>
            </a:extLst>
          </p:cNvPr>
          <p:cNvSpPr txBox="1"/>
          <p:nvPr/>
        </p:nvSpPr>
        <p:spPr>
          <a:xfrm>
            <a:off x="1495313" y="376518"/>
            <a:ext cx="413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./muscle –in </a:t>
            </a:r>
            <a:r>
              <a:rPr kumimoji="1" lang="en-US" altLang="ko-Kore-KR" dirty="0" err="1"/>
              <a:t>corona.fa</a:t>
            </a:r>
            <a:r>
              <a:rPr kumimoji="1" lang="en-US" altLang="ko-Kore-KR" dirty="0"/>
              <a:t> –out </a:t>
            </a:r>
            <a:r>
              <a:rPr kumimoji="1" lang="en-US" altLang="ko-Kore-KR" dirty="0" err="1"/>
              <a:t>coronaalign.fa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72740-F7D2-2142-ABBC-52737202CA51}"/>
              </a:ext>
            </a:extLst>
          </p:cNvPr>
          <p:cNvSpPr txBox="1"/>
          <p:nvPr/>
        </p:nvSpPr>
        <p:spPr>
          <a:xfrm>
            <a:off x="1893346" y="6497619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결과를 확인하려면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FE59A-D37D-EC4E-86C6-6038C56E6B87}"/>
              </a:ext>
            </a:extLst>
          </p:cNvPr>
          <p:cNvSpPr txBox="1"/>
          <p:nvPr/>
        </p:nvSpPr>
        <p:spPr>
          <a:xfrm>
            <a:off x="4894729" y="6465346"/>
            <a:ext cx="434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coronaalign.fa</a:t>
            </a:r>
            <a:r>
              <a:rPr kumimoji="1" lang="en-US" altLang="ko-Kore-KR" dirty="0"/>
              <a:t>  </a:t>
            </a:r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coronaalign.fa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4806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신문, 스크린샷이(가) 표시된 사진&#10;&#10;자동 생성된 설명">
            <a:extLst>
              <a:ext uri="{FF2B5EF4-FFF2-40B4-BE49-F238E27FC236}">
                <a16:creationId xmlns:a16="http://schemas.microsoft.com/office/drawing/2014/main" id="{6F29E42F-D3DD-9F49-AD58-82F65CCE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46" y="442107"/>
            <a:ext cx="5604734" cy="3608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FDF64-E0EE-D24B-88F6-8397D72F0FFA}"/>
              </a:ext>
            </a:extLst>
          </p:cNvPr>
          <p:cNvSpPr txBox="1"/>
          <p:nvPr/>
        </p:nvSpPr>
        <p:spPr>
          <a:xfrm>
            <a:off x="1423242" y="4152452"/>
            <a:ext cx="4748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얼라인된</a:t>
            </a:r>
            <a:r>
              <a:rPr kumimoji="1" lang="ko-KR" altLang="en-US" dirty="0"/>
              <a:t> 시퀀스에 갭 </a:t>
            </a:r>
            <a:r>
              <a:rPr kumimoji="1" lang="en-US" altLang="ko-KR" dirty="0"/>
              <a:t>(-)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표시되어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눈으로 보기는 잘 알아보기 힘들다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19972-6533-FF44-A9B5-FAF62D0D5CD6}"/>
              </a:ext>
            </a:extLst>
          </p:cNvPr>
          <p:cNvSpPr txBox="1"/>
          <p:nvPr/>
        </p:nvSpPr>
        <p:spPr>
          <a:xfrm>
            <a:off x="1423242" y="5354440"/>
            <a:ext cx="4651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 ./muscle -in </a:t>
            </a:r>
            <a:r>
              <a:rPr lang="en" altLang="ko-Kore-KR" dirty="0" err="1"/>
              <a:t>corona.fa</a:t>
            </a:r>
            <a:r>
              <a:rPr lang="en" altLang="ko-Kore-KR" dirty="0"/>
              <a:t> -out </a:t>
            </a:r>
            <a:r>
              <a:rPr lang="en" altLang="ko-Kore-KR" dirty="0" err="1"/>
              <a:t>coronaalign.aln</a:t>
            </a:r>
            <a:r>
              <a:rPr lang="en" altLang="ko-Kore-KR" dirty="0"/>
              <a:t> -</a:t>
            </a:r>
            <a:r>
              <a:rPr lang="en" altLang="ko-Kore-KR" dirty="0" err="1"/>
              <a:t>clw</a:t>
            </a:r>
            <a:endParaRPr lang="en" altLang="ko-Kore-KR" dirty="0"/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6B301-08E9-E041-ABE2-AADA1EFCA226}"/>
              </a:ext>
            </a:extLst>
          </p:cNvPr>
          <p:cNvSpPr txBox="1"/>
          <p:nvPr/>
        </p:nvSpPr>
        <p:spPr>
          <a:xfrm>
            <a:off x="1317916" y="5677605"/>
            <a:ext cx="589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en-US" altLang="ko-Kore-KR" dirty="0" err="1"/>
              <a:t>clw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옵션은 </a:t>
            </a:r>
            <a:r>
              <a:rPr kumimoji="1" lang="en-US" altLang="ko-KR" dirty="0" err="1"/>
              <a:t>clustalW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형식으로 </a:t>
            </a:r>
            <a:r>
              <a:rPr kumimoji="1" lang="ko-KR" altLang="en-US" dirty="0" err="1"/>
              <a:t>얼라인</a:t>
            </a:r>
            <a:r>
              <a:rPr kumimoji="1" lang="ko-KR" altLang="en-US" dirty="0"/>
              <a:t> 파일을 표시하는 것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6253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1EDEEA-F425-A04D-A4BB-1AD77691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59" y="290457"/>
            <a:ext cx="5909646" cy="5072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926E1-D119-1B42-A211-DE4783A49CD0}"/>
              </a:ext>
            </a:extLst>
          </p:cNvPr>
          <p:cNvSpPr txBox="1"/>
          <p:nvPr/>
        </p:nvSpPr>
        <p:spPr>
          <a:xfrm>
            <a:off x="731519" y="5657671"/>
            <a:ext cx="8167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이전보다 좀 낫지만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각각의 서열이 어떤 서열인지 알아보기 어렵다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어디가 보존된 서열이고 어디가 보존되지 않은 서열인지 알아보기가 힘들다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209408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A7FC3-E73F-F745-A170-E2E1B2BF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Jalview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4AF42-3ADB-D344-B704-E27183C2DFB9}"/>
              </a:ext>
            </a:extLst>
          </p:cNvPr>
          <p:cNvSpPr txBox="1"/>
          <p:nvPr/>
        </p:nvSpPr>
        <p:spPr>
          <a:xfrm>
            <a:off x="333487" y="957724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www.jalview.org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A3B92B6-0825-DF4A-B3D0-4978D582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" y="1327056"/>
            <a:ext cx="7896113" cy="3689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05319-83EA-3C44-9873-8C81ED1A835A}"/>
              </a:ext>
            </a:extLst>
          </p:cNvPr>
          <p:cNvSpPr txBox="1"/>
          <p:nvPr/>
        </p:nvSpPr>
        <p:spPr>
          <a:xfrm>
            <a:off x="1840289" y="5017044"/>
            <a:ext cx="546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Multiple Sequence Alignment Visualization/Editing Tools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B0415-6532-F541-9521-D4DE94770120}"/>
              </a:ext>
            </a:extLst>
          </p:cNvPr>
          <p:cNvSpPr txBox="1"/>
          <p:nvPr/>
        </p:nvSpPr>
        <p:spPr>
          <a:xfrm>
            <a:off x="1515605" y="5386376"/>
            <a:ext cx="651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여기서 자신이 사용하는 </a:t>
            </a:r>
            <a:r>
              <a:rPr kumimoji="1" lang="ko-KR" altLang="en-US" b="1" dirty="0" err="1"/>
              <a:t>운영체제용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Jalview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221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210B6-7F27-224C-A2C5-102E56908401}"/>
              </a:ext>
            </a:extLst>
          </p:cNvPr>
          <p:cNvSpPr txBox="1"/>
          <p:nvPr/>
        </p:nvSpPr>
        <p:spPr>
          <a:xfrm>
            <a:off x="304800" y="359539"/>
            <a:ext cx="9007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윈도우에서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리눅스를 설치하지는 않았지만 </a:t>
            </a:r>
            <a:endParaRPr lang="en-US" altLang="ko-KR" sz="3600" b="1" dirty="0">
              <a:latin typeface="Arial"/>
              <a:cs typeface="Arial"/>
            </a:endParaRPr>
          </a:p>
          <a:p>
            <a:r>
              <a:rPr lang="ko-KR" altLang="en-US" sz="2800" b="1" dirty="0">
                <a:latin typeface="Arial"/>
                <a:cs typeface="Arial"/>
              </a:rPr>
              <a:t>가볍게 커맨드라인의 사용법만 알고 싶은 사람이라면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76A8C-7D94-3E40-85B8-785952DABD59}"/>
              </a:ext>
            </a:extLst>
          </p:cNvPr>
          <p:cNvSpPr txBox="1"/>
          <p:nvPr/>
        </p:nvSpPr>
        <p:spPr>
          <a:xfrm>
            <a:off x="304800" y="1790700"/>
            <a:ext cx="298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Git for windows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설치한 후 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0B5832E-1431-0C44-AECD-915EB397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4319"/>
            <a:ext cx="3187700" cy="1700566"/>
          </a:xfrm>
          <a:prstGeom prst="rect">
            <a:avLst/>
          </a:prstGeom>
        </p:spPr>
      </p:pic>
      <p:pic>
        <p:nvPicPr>
          <p:cNvPr id="9" name="그림 8" descr="앉아있는, 주차장, 모니터, 화면이(가) 표시된 사진&#10;&#10;자동 생성된 설명">
            <a:extLst>
              <a:ext uri="{FF2B5EF4-FFF2-40B4-BE49-F238E27FC236}">
                <a16:creationId xmlns:a16="http://schemas.microsoft.com/office/drawing/2014/main" id="{C5B61DB6-0A02-774E-80CB-2DD11246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397" y="2192019"/>
            <a:ext cx="3040004" cy="1692865"/>
          </a:xfrm>
          <a:prstGeom prst="rect">
            <a:avLst/>
          </a:prstGeom>
        </p:spPr>
      </p:pic>
      <p:pic>
        <p:nvPicPr>
          <p:cNvPr id="11" name="그림 10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51B642E2-74CC-5D4A-AE2A-2132C999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9" y="3998488"/>
            <a:ext cx="4317509" cy="2542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4F2CBF-CF66-5243-9889-251860E03B12}"/>
              </a:ext>
            </a:extLst>
          </p:cNvPr>
          <p:cNvSpPr txBox="1"/>
          <p:nvPr/>
        </p:nvSpPr>
        <p:spPr>
          <a:xfrm>
            <a:off x="4725783" y="4065805"/>
            <a:ext cx="4102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이것은 리눅스가 아닌 윈도우</a:t>
            </a:r>
            <a:endParaRPr kumimoji="1" lang="en-US" altLang="ko-KR" b="1" dirty="0"/>
          </a:p>
          <a:p>
            <a:r>
              <a:rPr kumimoji="1" lang="ko-KR" altLang="en-US" b="1" dirty="0"/>
              <a:t>그렇지만 여기서 설명하는 대부분의 명령어를 리눅스처럼 사용 가능하다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E5313-7613-A044-8B86-D2B3F1AD9C9B}"/>
              </a:ext>
            </a:extLst>
          </p:cNvPr>
          <p:cNvSpPr txBox="1"/>
          <p:nvPr/>
        </p:nvSpPr>
        <p:spPr>
          <a:xfrm>
            <a:off x="3157397" y="1790700"/>
            <a:ext cx="261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gitforwindows.org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97157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204490-09C1-8A4E-9CF2-A4A93F29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3835" cy="445719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1A73DBB-C21D-1F46-BE4C-CDA0DFE9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" y="4583504"/>
            <a:ext cx="5156200" cy="207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F7A80-6F0C-CC4E-B1EF-A2D222767F5F}"/>
              </a:ext>
            </a:extLst>
          </p:cNvPr>
          <p:cNvSpPr txBox="1"/>
          <p:nvPr/>
        </p:nvSpPr>
        <p:spPr>
          <a:xfrm>
            <a:off x="5490559" y="473336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Muscle </a:t>
            </a:r>
            <a:r>
              <a:rPr kumimoji="1" lang="ko-KR" altLang="en-US" dirty="0"/>
              <a:t>출력 결과물을 열어보자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7417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1253E48-7046-6248-8CCC-6A857487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" y="183299"/>
            <a:ext cx="9144000" cy="526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0D7DFE-AEA3-AE49-90D8-837F9E860332}"/>
              </a:ext>
            </a:extLst>
          </p:cNvPr>
          <p:cNvSpPr txBox="1"/>
          <p:nvPr/>
        </p:nvSpPr>
        <p:spPr>
          <a:xfrm>
            <a:off x="3141233" y="5448328"/>
            <a:ext cx="35963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메뉴에서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Annotation – Show Annotation </a:t>
            </a:r>
            <a:r>
              <a:rPr kumimoji="1" lang="ko-KR" altLang="en-US" dirty="0"/>
              <a:t>해제</a:t>
            </a:r>
            <a:endParaRPr kumimoji="1" lang="en-US" altLang="ko-KR" dirty="0"/>
          </a:p>
          <a:p>
            <a:r>
              <a:rPr kumimoji="1" lang="en-US" altLang="ko-KR" dirty="0"/>
              <a:t>Format – Wrap </a:t>
            </a:r>
            <a:r>
              <a:rPr kumimoji="1" lang="ko-KR" altLang="en-US" dirty="0"/>
              <a:t>선택 </a:t>
            </a:r>
            <a:endParaRPr kumimoji="1" lang="en-US" altLang="ko-KR" dirty="0"/>
          </a:p>
          <a:p>
            <a:r>
              <a:rPr kumimoji="1" lang="en-US" altLang="ko-KR" dirty="0" err="1"/>
              <a:t>Colour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Clustalx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선택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7310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5E6F362-2184-3041-B28E-0BD4CE8C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" y="430561"/>
            <a:ext cx="9144000" cy="5394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E010-F8F8-034F-91D2-574DDFF509AC}"/>
              </a:ext>
            </a:extLst>
          </p:cNvPr>
          <p:cNvSpPr txBox="1"/>
          <p:nvPr/>
        </p:nvSpPr>
        <p:spPr>
          <a:xfrm>
            <a:off x="3593054" y="6058107"/>
            <a:ext cx="574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서열이 무엇인지 잘 안보이므로 이 내용을 편집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0904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C3A443-8492-3B4F-9CF6-C6532E1A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39" y="170629"/>
            <a:ext cx="6337300" cy="22352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A2330-CFC2-F944-86AF-2F0B29979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2" y="3455710"/>
            <a:ext cx="9144000" cy="199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6BE41-A5B8-954D-8FC2-FD4648060B19}"/>
              </a:ext>
            </a:extLst>
          </p:cNvPr>
          <p:cNvSpPr txBox="1"/>
          <p:nvPr/>
        </p:nvSpPr>
        <p:spPr>
          <a:xfrm>
            <a:off x="129092" y="2561437"/>
            <a:ext cx="667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왼쪽의</a:t>
            </a:r>
            <a:r>
              <a:rPr kumimoji="1" lang="ko-KR" altLang="en-US" dirty="0"/>
              <a:t> 서열을 </a:t>
            </a:r>
            <a:r>
              <a:rPr kumimoji="1" lang="ko-KR" altLang="en-US" dirty="0" err="1"/>
              <a:t>선택후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우클릭하여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‘Edit Name/Description’ </a:t>
            </a:r>
            <a:r>
              <a:rPr kumimoji="1" lang="ko-KR" altLang="en-US" dirty="0"/>
              <a:t>을 선택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E0E6-D924-B54D-96BE-D52567372380}"/>
              </a:ext>
            </a:extLst>
          </p:cNvPr>
          <p:cNvSpPr txBox="1"/>
          <p:nvPr/>
        </p:nvSpPr>
        <p:spPr>
          <a:xfrm>
            <a:off x="0" y="5540188"/>
            <a:ext cx="68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Sequence Name </a:t>
            </a:r>
            <a:r>
              <a:rPr kumimoji="1" lang="ko-KR" altLang="en-US" dirty="0"/>
              <a:t>을 종명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바이러스 이름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고치기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6970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38E3F87-F9CE-9545-98C7-9A3ED42A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88"/>
            <a:ext cx="9144000" cy="545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D98CB-A164-CF44-B1B2-E0A256B27885}"/>
              </a:ext>
            </a:extLst>
          </p:cNvPr>
          <p:cNvSpPr txBox="1"/>
          <p:nvPr/>
        </p:nvSpPr>
        <p:spPr>
          <a:xfrm>
            <a:off x="2310783" y="6271708"/>
            <a:ext cx="683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바이러스의 유사성을 </a:t>
            </a:r>
            <a:r>
              <a:rPr kumimoji="1" lang="en-US" altLang="ko-KR" dirty="0"/>
              <a:t>Phylogenetic Tree</a:t>
            </a:r>
            <a:r>
              <a:rPr kumimoji="1" lang="ko-KR" altLang="en-US" dirty="0"/>
              <a:t>로 표시하고 싶다면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8128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FA8E856-758F-CB4E-ABAD-C26E05747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" y="1515334"/>
            <a:ext cx="3314700" cy="29464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23FEDE4-B66F-F643-BFB6-64429DE1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50" y="1515334"/>
            <a:ext cx="4178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50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BF243F8-C0E2-5A4D-93E5-2A0181906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" t="1228" r="1233" b="1735"/>
          <a:stretch/>
        </p:blipFill>
        <p:spPr>
          <a:xfrm>
            <a:off x="935915" y="415539"/>
            <a:ext cx="5948979" cy="4970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440F-A0CB-0E49-AD9C-10ECB63B51D8}"/>
              </a:ext>
            </a:extLst>
          </p:cNvPr>
          <p:cNvSpPr txBox="1"/>
          <p:nvPr/>
        </p:nvSpPr>
        <p:spPr>
          <a:xfrm>
            <a:off x="5972572" y="1336615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1s</a:t>
            </a:r>
            <a:r>
              <a:rPr kumimoji="1" lang="en-US" altLang="ko-KR" b="1" dirty="0"/>
              <a:t>t Groups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9B417-3847-FC43-B328-A05F87C24521}"/>
              </a:ext>
            </a:extLst>
          </p:cNvPr>
          <p:cNvSpPr txBox="1"/>
          <p:nvPr/>
        </p:nvSpPr>
        <p:spPr>
          <a:xfrm>
            <a:off x="6577802" y="2622638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</a:t>
            </a:r>
            <a:r>
              <a:rPr kumimoji="1" lang="en-US" altLang="ko-KR" b="1" baseline="30000" dirty="0"/>
              <a:t>nd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53641-9BC3-BF4F-B4D6-17C7330E263C}"/>
              </a:ext>
            </a:extLst>
          </p:cNvPr>
          <p:cNvSpPr txBox="1"/>
          <p:nvPr/>
        </p:nvSpPr>
        <p:spPr>
          <a:xfrm>
            <a:off x="6464448" y="3634773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3rd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794C-D8B2-0B47-BA33-3E96280B11FD}"/>
              </a:ext>
            </a:extLst>
          </p:cNvPr>
          <p:cNvSpPr txBox="1"/>
          <p:nvPr/>
        </p:nvSpPr>
        <p:spPr>
          <a:xfrm>
            <a:off x="6386914" y="4736130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4rd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BEB28-47D3-624F-8377-93C4BF72DCB8}"/>
              </a:ext>
            </a:extLst>
          </p:cNvPr>
          <p:cNvSpPr txBox="1"/>
          <p:nvPr/>
        </p:nvSpPr>
        <p:spPr>
          <a:xfrm>
            <a:off x="231561" y="5385573"/>
            <a:ext cx="908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Covid-19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일으키는 </a:t>
            </a:r>
            <a:r>
              <a:rPr kumimoji="1" lang="en-US" altLang="ko-KR" dirty="0"/>
              <a:t>SARS-CoV-2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2003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SARS</a:t>
            </a:r>
            <a:r>
              <a:rPr kumimoji="1" lang="ko-KR" altLang="en-US" dirty="0"/>
              <a:t>의 원인 바이러스인 </a:t>
            </a:r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r>
              <a:rPr kumimoji="1" lang="ko-KR" altLang="en-US" dirty="0"/>
              <a:t>와 가장 유사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7232A-5726-4145-8DDC-F5DF304144E3}"/>
              </a:ext>
            </a:extLst>
          </p:cNvPr>
          <p:cNvSpPr txBox="1"/>
          <p:nvPr/>
        </p:nvSpPr>
        <p:spPr>
          <a:xfrm>
            <a:off x="288708" y="5777790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다음으로는 박쥐 유래의 코로나바이러스와 유사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007458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5F25824-32C7-254F-A4F2-ED4C3E3D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00" y="587487"/>
            <a:ext cx="5134759" cy="4388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ED331-2188-9E47-BCAE-9D36DC29EC31}"/>
              </a:ext>
            </a:extLst>
          </p:cNvPr>
          <p:cNvSpPr txBox="1"/>
          <p:nvPr/>
        </p:nvSpPr>
        <p:spPr>
          <a:xfrm>
            <a:off x="1238598" y="5137535"/>
            <a:ext cx="697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Tree-cut 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위치에 따라서 각각의 바이러스를 다른 색으로 구분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16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E0F5DFF-FB70-C543-A573-0DAE324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44" y="-21802"/>
            <a:ext cx="2935588" cy="25023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0E75F-0EAC-734E-994B-98A3C3D9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83"/>
            <a:ext cx="9144000" cy="4607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A53360-5C6E-FF4A-AAA5-90948E1AB04B}"/>
              </a:ext>
            </a:extLst>
          </p:cNvPr>
          <p:cNvSpPr txBox="1"/>
          <p:nvPr/>
        </p:nvSpPr>
        <p:spPr>
          <a:xfrm>
            <a:off x="2312894" y="5905948"/>
            <a:ext cx="486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C000"/>
                </a:solidFill>
                <a:highlight>
                  <a:srgbClr val="FFFF00"/>
                </a:highlight>
              </a:rPr>
              <a:t>Subgroup </a:t>
            </a:r>
            <a:r>
              <a:rPr kumimoji="1" lang="ko-Kore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내의</a:t>
            </a:r>
            <a:r>
              <a:rPr kumimoji="1" lang="ko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 아미노산 차이 영역을 식별 가능</a:t>
            </a:r>
            <a:endParaRPr kumimoji="1" lang="ko-Kore-KR" altLang="en-US" b="1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54920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35AAACC-83CC-5845-9501-BA7F3B26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65"/>
            <a:ext cx="9144000" cy="4174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59028-46D5-D144-A93B-2F5CE059C8E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0191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8C1A1-83F3-2A4A-BFCD-DB605DF6F09D}"/>
              </a:ext>
            </a:extLst>
          </p:cNvPr>
          <p:cNvSpPr txBox="1"/>
          <p:nvPr/>
        </p:nvSpPr>
        <p:spPr>
          <a:xfrm>
            <a:off x="2211418" y="283339"/>
            <a:ext cx="472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'Anaconda’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설치했다면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74036FC5-D505-2848-A8DD-7B49A79D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8" y="1321316"/>
            <a:ext cx="3263900" cy="417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22EF6-354D-304A-BB92-BC505F7EFB6B}"/>
              </a:ext>
            </a:extLst>
          </p:cNvPr>
          <p:cNvSpPr txBox="1"/>
          <p:nvPr/>
        </p:nvSpPr>
        <p:spPr>
          <a:xfrm>
            <a:off x="3924302" y="1136650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Anaconda Prompt</a:t>
            </a:r>
            <a:endParaRPr kumimoji="1" lang="ko-Kore-KR" altLang="en-US" b="1" dirty="0"/>
          </a:p>
        </p:txBody>
      </p:sp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D9D1A68-DD0F-BB4B-9C2E-1B888FFA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505982"/>
            <a:ext cx="5105400" cy="2723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DF50F-231B-674C-9130-8FC7106FD9D3}"/>
              </a:ext>
            </a:extLst>
          </p:cNvPr>
          <p:cNvSpPr txBox="1"/>
          <p:nvPr/>
        </p:nvSpPr>
        <p:spPr>
          <a:xfrm>
            <a:off x="4038600" y="4229261"/>
            <a:ext cx="4208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이것은 윈도우의 명령어 모드 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유닉스가 아니지만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bash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설치하여</a:t>
            </a:r>
            <a:endParaRPr kumimoji="1" lang="en-US" altLang="ko-KR" dirty="0"/>
          </a:p>
          <a:p>
            <a:r>
              <a:rPr kumimoji="1" lang="ko-KR" altLang="en-US" dirty="0"/>
              <a:t>많은 유닉스 명령어를 사용할 수 있다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12" name="그림 11" descr="그리기, 음식, 플레이어이(가) 표시된 사진&#10;&#10;자동 생성된 설명">
            <a:extLst>
              <a:ext uri="{FF2B5EF4-FFF2-40B4-BE49-F238E27FC236}">
                <a16:creationId xmlns:a16="http://schemas.microsoft.com/office/drawing/2014/main" id="{1F617279-9FEF-CA48-AD2E-25842B5B8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434" y="5152591"/>
            <a:ext cx="4889500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4C5865-1B4A-9B46-A0B3-44F8736023FC}"/>
              </a:ext>
            </a:extLst>
          </p:cNvPr>
          <p:cNvSpPr txBox="1"/>
          <p:nvPr/>
        </p:nvSpPr>
        <p:spPr>
          <a:xfrm>
            <a:off x="3643776" y="6122782"/>
            <a:ext cx="550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‘bash’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치면 유닉스 명령어 모드로 넘어간다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7497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D2AC20B-EF90-1C4D-922B-01F2A583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79"/>
            <a:ext cx="9144000" cy="522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CA485-F42E-104B-9E1E-F82E1F03532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76610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2159040-3B29-7C45-9260-34EC21E8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14400"/>
            <a:ext cx="3194050" cy="322317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B6580B2-5932-1A45-B1FA-5DFFE11C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4768361" cy="3469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5A5F1-4415-6343-ACA2-015A0B9DA85E}"/>
              </a:ext>
            </a:extLst>
          </p:cNvPr>
          <p:cNvSpPr txBox="1"/>
          <p:nvPr/>
        </p:nvSpPr>
        <p:spPr>
          <a:xfrm>
            <a:off x="3162300" y="231001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결과</a:t>
            </a:r>
            <a:r>
              <a:rPr kumimoji="1" lang="en-US" altLang="ko-Kore-KR" sz="2400" b="1" dirty="0"/>
              <a:t> </a:t>
            </a:r>
            <a:r>
              <a:rPr kumimoji="1" lang="ko-KR" altLang="en-US" sz="2400" b="1" dirty="0"/>
              <a:t>그림파일로 출력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10871-3DC7-304D-B042-A5B0F2443C53}"/>
              </a:ext>
            </a:extLst>
          </p:cNvPr>
          <p:cNvSpPr txBox="1"/>
          <p:nvPr/>
        </p:nvSpPr>
        <p:spPr>
          <a:xfrm>
            <a:off x="430513" y="4605651"/>
            <a:ext cx="828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EPS (Encapsulated postscript) </a:t>
            </a:r>
            <a:r>
              <a:rPr kumimoji="1" lang="ko-Kore-KR" altLang="en-US" dirty="0"/>
              <a:t>등으로</a:t>
            </a:r>
            <a:r>
              <a:rPr kumimoji="1" lang="ko-KR" altLang="en-US" dirty="0"/>
              <a:t> 출력하면 일러스트레이터 등의 프로그램으로</a:t>
            </a:r>
            <a:endParaRPr kumimoji="1" lang="en-US" altLang="ko-KR" dirty="0"/>
          </a:p>
          <a:p>
            <a:r>
              <a:rPr kumimoji="1" lang="ko-KR" altLang="en-US" dirty="0"/>
              <a:t>불러와서 내용 편집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81857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59C2A-5344-0041-BA80-D06C70B42B83}"/>
              </a:ext>
            </a:extLst>
          </p:cNvPr>
          <p:cNvSpPr txBox="1"/>
          <p:nvPr/>
        </p:nvSpPr>
        <p:spPr>
          <a:xfrm>
            <a:off x="439245" y="671612"/>
            <a:ext cx="870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SARS-CoV-2</a:t>
            </a:r>
            <a:r>
              <a:rPr kumimoji="1" lang="ko-KR" altLang="en-US" sz="2400" b="1" dirty="0"/>
              <a:t>에는 </a:t>
            </a:r>
            <a:r>
              <a:rPr kumimoji="1" lang="en-US" altLang="ko-KR" sz="2400" b="1" dirty="0"/>
              <a:t>Spike Protein</a:t>
            </a:r>
            <a:r>
              <a:rPr kumimoji="1" lang="ko-KR" altLang="en-US" sz="2400" b="1" dirty="0"/>
              <a:t>이외에도 다른 단백질이 존재한다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52692-6792-AC43-95F8-B610484CCF59}"/>
              </a:ext>
            </a:extLst>
          </p:cNvPr>
          <p:cNvSpPr txBox="1"/>
          <p:nvPr/>
        </p:nvSpPr>
        <p:spPr>
          <a:xfrm>
            <a:off x="817581" y="1215614"/>
            <a:ext cx="60949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중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종류의 단백질에 대해서 비슷한 분석을 수행해보자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342900" indent="-342900">
              <a:buAutoNum type="arabicParenBoth"/>
            </a:pPr>
            <a:r>
              <a:rPr kumimoji="1" lang="en-US" altLang="ko-Kore-KR" b="1" dirty="0"/>
              <a:t>RNA-dependent RNA Polymerase</a:t>
            </a:r>
          </a:p>
          <a:p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2"/>
              </a:rPr>
              <a:t>https://www.uniprot.org/uniprot/P0C6X7</a:t>
            </a:r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pPr marL="342900" indent="-342900">
              <a:buAutoNum type="arabicParenBoth" startAt="2"/>
            </a:pPr>
            <a:r>
              <a:rPr lang="en" altLang="ko-Kore-KR" b="1" dirty="0"/>
              <a:t>Envelope small membrane protein</a:t>
            </a:r>
            <a:endParaRPr kumimoji="1" lang="en-US" altLang="ko-Kore-KR" dirty="0"/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3"/>
              </a:rPr>
              <a:t>https://www.uniprot.org/uniprot/J9TE86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b="1" dirty="0"/>
              <a:t>(3) Nucleoprotein</a:t>
            </a:r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4"/>
              </a:rPr>
              <a:t>https://www.uniprot.org/uniprot/P59595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5E144-A9F1-AE4A-BAF1-CE79695012AE}"/>
              </a:ext>
            </a:extLst>
          </p:cNvPr>
          <p:cNvSpPr txBox="1"/>
          <p:nvPr/>
        </p:nvSpPr>
        <p:spPr>
          <a:xfrm>
            <a:off x="613433" y="5073606"/>
            <a:ext cx="8324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SARS-CoV</a:t>
            </a:r>
            <a:r>
              <a:rPr kumimoji="1" lang="en-US" altLang="ko-KR" b="1" dirty="0"/>
              <a:t>-2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포함한 </a:t>
            </a:r>
            <a:r>
              <a:rPr kumimoji="1" lang="ko-Kore-KR" altLang="en-US" b="1" dirty="0"/>
              <a:t>여러</a:t>
            </a:r>
            <a:r>
              <a:rPr kumimoji="1" lang="ko-KR" altLang="en-US" b="1" dirty="0"/>
              <a:t> 종의 코로나바이러스에서 해당하는 서열을 찾은 후</a:t>
            </a:r>
            <a:r>
              <a:rPr kumimoji="1" lang="en-US" altLang="ko-KR" b="1" dirty="0"/>
              <a:t>,</a:t>
            </a:r>
          </a:p>
          <a:p>
            <a:r>
              <a:rPr kumimoji="1" lang="ko-KR" altLang="en-US" b="1" dirty="0"/>
              <a:t>각각에 대해서 </a:t>
            </a:r>
            <a:r>
              <a:rPr kumimoji="1" lang="en-US" altLang="ko-KR" b="1" dirty="0"/>
              <a:t>MSA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구축한다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각각에 대해서 </a:t>
            </a:r>
            <a:r>
              <a:rPr kumimoji="1" lang="en-US" altLang="ko-KR" b="1" dirty="0"/>
              <a:t>Phylogenetic Tree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만든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이를 </a:t>
            </a:r>
            <a:r>
              <a:rPr kumimoji="1" lang="en-US" altLang="ko-KR" b="1" dirty="0"/>
              <a:t>Spike Protein</a:t>
            </a:r>
            <a:r>
              <a:rPr kumimoji="1" lang="ko-KR" altLang="en-US" b="1" dirty="0"/>
              <a:t>을 이용한 </a:t>
            </a:r>
            <a:r>
              <a:rPr kumimoji="1" lang="en-US" altLang="ko-KR" b="1" dirty="0"/>
              <a:t>Tree</a:t>
            </a:r>
            <a:r>
              <a:rPr kumimoji="1" lang="ko-KR" altLang="en-US" b="1" dirty="0"/>
              <a:t>와 </a:t>
            </a:r>
            <a:endParaRPr kumimoji="1" lang="en-US" altLang="ko-KR" b="1" dirty="0"/>
          </a:p>
          <a:p>
            <a:r>
              <a:rPr kumimoji="1" lang="ko-KR" altLang="en-US" b="1" dirty="0"/>
              <a:t>비교해보자</a:t>
            </a:r>
            <a:r>
              <a:rPr kumimoji="1" lang="en-US" altLang="ko-KR" b="1" dirty="0"/>
              <a:t>.</a:t>
            </a:r>
          </a:p>
          <a:p>
            <a:r>
              <a:rPr kumimoji="1" lang="en-US" altLang="ko-KR" b="1" dirty="0"/>
              <a:t>3. 4</a:t>
            </a:r>
            <a:r>
              <a:rPr kumimoji="1" lang="ko-KR" altLang="en-US" b="1" dirty="0"/>
              <a:t>종의 단백질 중 바이러스의 종류에 따라서 가장 변화가 큰 단백질은 무엇인가</a:t>
            </a:r>
            <a:r>
              <a:rPr kumimoji="1" lang="en-US" altLang="ko-KR" b="1" dirty="0"/>
              <a:t>?</a:t>
            </a:r>
          </a:p>
          <a:p>
            <a:endParaRPr kumimoji="1"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AAD38-6891-0A45-991E-FF640C693076}"/>
              </a:ext>
            </a:extLst>
          </p:cNvPr>
          <p:cNvSpPr txBox="1"/>
          <p:nvPr/>
        </p:nvSpPr>
        <p:spPr>
          <a:xfrm>
            <a:off x="3441700" y="17780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연습</a:t>
            </a:r>
            <a:r>
              <a:rPr kumimoji="1" lang="ko-KR" altLang="en-US" b="1" dirty="0"/>
              <a:t> 과제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74713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4D4CC4-93E9-3E4C-A6B4-EC680DC8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399"/>
            <a:ext cx="9144000" cy="5919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BB2B9-BF0A-BC4A-B41B-713C5DD80199}"/>
              </a:ext>
            </a:extLst>
          </p:cNvPr>
          <p:cNvSpPr txBox="1"/>
          <p:nvPr/>
        </p:nvSpPr>
        <p:spPr>
          <a:xfrm>
            <a:off x="2209800" y="215900"/>
            <a:ext cx="5554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RNA-directed RNA Polymerase</a:t>
            </a:r>
            <a:r>
              <a:rPr kumimoji="1" lang="ko-KR" altLang="en-US" dirty="0"/>
              <a:t>는 전체 단백질 중의 일부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69C5C-B97F-F349-B65C-6665E04D6CAA}"/>
              </a:ext>
            </a:extLst>
          </p:cNvPr>
          <p:cNvSpPr txBox="1"/>
          <p:nvPr/>
        </p:nvSpPr>
        <p:spPr>
          <a:xfrm>
            <a:off x="2755900" y="6203935"/>
            <a:ext cx="393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부분만 떼서 </a:t>
            </a:r>
            <a:r>
              <a:rPr kumimoji="1" lang="en-US" altLang="ko-KR" dirty="0" err="1"/>
              <a:t>Multifasta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만들자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6888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6407010-C020-5345-BE40-CF6746BE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931"/>
            <a:ext cx="9144000" cy="319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7F850-C832-DC45-B84D-935ADB35C7D9}"/>
              </a:ext>
            </a:extLst>
          </p:cNvPr>
          <p:cNvSpPr txBox="1"/>
          <p:nvPr/>
        </p:nvSpPr>
        <p:spPr>
          <a:xfrm>
            <a:off x="1879600" y="5194300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</a:t>
            </a:r>
            <a:r>
              <a:rPr kumimoji="1" lang="ko-KR" altLang="en-US" b="1" dirty="0"/>
              <a:t> 서열을 텍스트 에디터에 복사하여 붙여서 서열을 만들어야 함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33283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A536AD-C6EE-8940-BF0A-1B7FFE711D2A}"/>
              </a:ext>
            </a:extLst>
          </p:cNvPr>
          <p:cNvSpPr txBox="1"/>
          <p:nvPr/>
        </p:nvSpPr>
        <p:spPr>
          <a:xfrm>
            <a:off x="1753744" y="375037"/>
            <a:ext cx="624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이번</a:t>
            </a:r>
            <a:r>
              <a:rPr kumimoji="1" lang="ko-KR" altLang="en-US" sz="2400" b="1" dirty="0"/>
              <a:t> 시간에는 </a:t>
            </a:r>
            <a:r>
              <a:rPr kumimoji="1" lang="ko-KR" altLang="en-US" sz="2400" b="1" dirty="0" err="1"/>
              <a:t>일일히</a:t>
            </a:r>
            <a:r>
              <a:rPr kumimoji="1" lang="ko-KR" altLang="en-US" sz="2400" b="1" dirty="0"/>
              <a:t> 서열을 다운받았지만</a:t>
            </a:r>
            <a:r>
              <a:rPr kumimoji="1" lang="en-US" altLang="ko-KR" sz="2400" b="1" dirty="0"/>
              <a:t>…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0BAD2-ED33-6F4F-83D8-ABB8687C1210}"/>
              </a:ext>
            </a:extLst>
          </p:cNvPr>
          <p:cNvSpPr txBox="1"/>
          <p:nvPr/>
        </p:nvSpPr>
        <p:spPr>
          <a:xfrm>
            <a:off x="430306" y="1613647"/>
            <a:ext cx="79481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특정 단백질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SARS-CoV-2 </a:t>
            </a:r>
            <a:r>
              <a:rPr kumimoji="1" lang="ko-KR" altLang="en-US" b="1" dirty="0"/>
              <a:t>의 </a:t>
            </a:r>
            <a:r>
              <a:rPr kumimoji="1" lang="en-US" altLang="ko-KR" b="1" dirty="0"/>
              <a:t>spike protein)</a:t>
            </a:r>
            <a:r>
              <a:rPr kumimoji="1" lang="ko-KR" altLang="en-US" b="1" dirty="0"/>
              <a:t>을 </a:t>
            </a:r>
            <a:r>
              <a:rPr kumimoji="1" lang="en-US" altLang="ko-KR" b="1" dirty="0" err="1"/>
              <a:t>BLASTp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돌린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여기서 </a:t>
            </a:r>
            <a:endParaRPr kumimoji="1" lang="en-US" altLang="ko-KR" b="1" dirty="0"/>
          </a:p>
          <a:p>
            <a:r>
              <a:rPr kumimoji="1" lang="ko-Kore-KR" altLang="en-US" b="1" dirty="0"/>
              <a:t>상동성이</a:t>
            </a:r>
            <a:r>
              <a:rPr kumimoji="1" lang="ko-KR" altLang="en-US" b="1" dirty="0"/>
              <a:t> 높은 것들만 추린 후에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Multiple Sequence 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돌릴 수는 없을까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이 과정을 한번에 할 수 있게 하면 좋겠다</a:t>
            </a:r>
            <a:r>
              <a:rPr kumimoji="1" lang="en-US" altLang="ko-KR" b="1" dirty="0"/>
              <a:t>...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59C6-6440-C04E-A65A-2C64BB104A94}"/>
              </a:ext>
            </a:extLst>
          </p:cNvPr>
          <p:cNvSpPr txBox="1"/>
          <p:nvPr/>
        </p:nvSpPr>
        <p:spPr>
          <a:xfrm>
            <a:off x="1753744" y="4055633"/>
            <a:ext cx="5796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시간에는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BLAST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개인 컴퓨터에 설치한 후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여기서 서열 검색을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원하는 </a:t>
            </a:r>
            <a:r>
              <a:rPr kumimoji="1" lang="ko-KR" altLang="en-US" dirty="0" err="1"/>
              <a:t>서열만을</a:t>
            </a:r>
            <a:r>
              <a:rPr kumimoji="1" lang="ko-KR" altLang="en-US" dirty="0"/>
              <a:t> 추려서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과정을 한번에 하기 위한 것들을 공부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C68D6-E569-AA42-B788-55E8992E05A5}"/>
              </a:ext>
            </a:extLst>
          </p:cNvPr>
          <p:cNvSpPr txBox="1"/>
          <p:nvPr/>
        </p:nvSpPr>
        <p:spPr>
          <a:xfrm>
            <a:off x="1716218" y="6066135"/>
            <a:ext cx="571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텍스트</a:t>
            </a:r>
            <a:r>
              <a:rPr kumimoji="1" lang="ko-KR" altLang="en-US" b="1" dirty="0"/>
              <a:t> 파일에서 특정 내용만 검색하는 방법 </a:t>
            </a:r>
            <a:r>
              <a:rPr kumimoji="1" lang="en-US" altLang="ko-KR" b="1" dirty="0"/>
              <a:t>(grep, </a:t>
            </a:r>
            <a:r>
              <a:rPr kumimoji="1" lang="en-US" altLang="ko-KR" b="1" dirty="0" err="1"/>
              <a:t>awk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동시에 반복적인 명령을 수행하는 방법 </a:t>
            </a:r>
            <a:r>
              <a:rPr kumimoji="1" lang="en-US" altLang="ko-Kore-KR" b="1" dirty="0"/>
              <a:t>(</a:t>
            </a:r>
            <a:r>
              <a:rPr kumimoji="1" lang="ko-Kore-KR" altLang="en-US" b="1" dirty="0"/>
              <a:t>쉘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스크립팅</a:t>
            </a:r>
            <a:r>
              <a:rPr kumimoji="1"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29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61719" y="942945"/>
            <a:ext cx="8129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유닉스 계열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윈도우도 마찬가지지만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운영체제는 </a:t>
            </a:r>
            <a:r>
              <a:rPr lang="ko-KR" altLang="en-US" sz="2000" b="1" dirty="0" err="1"/>
              <a:t>나무가지식</a:t>
            </a:r>
            <a:r>
              <a:rPr lang="ko-KR" altLang="en-US" sz="2000" b="1" dirty="0"/>
              <a:t> 디렉토리</a:t>
            </a:r>
            <a:endParaRPr lang="en-US" altLang="ko-KR" sz="2000" b="1" dirty="0"/>
          </a:p>
          <a:p>
            <a:r>
              <a:rPr lang="ko-KR" altLang="en-US" sz="2000" b="1" dirty="0"/>
              <a:t>구조를 가지고 있음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sz="2000" b="1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49985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디렉토리 구조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6" name="Picture 25" descr="Screenshot 2014-11-24 14.3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2" y="1613142"/>
            <a:ext cx="8140217" cy="49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1 21.24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319"/>
            <a:ext cx="2740409" cy="3817994"/>
          </a:xfrm>
          <a:prstGeom prst="rect">
            <a:avLst/>
          </a:prstGeom>
        </p:spPr>
      </p:pic>
      <p:pic>
        <p:nvPicPr>
          <p:cNvPr id="5" name="Picture 4" descr="Screenshot 2015-09-01 21.2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09" y="1146319"/>
            <a:ext cx="6265677" cy="2241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189" y="499771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터미널을 켜면 자기 자신의 홈 디렉토리가 됨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9679" y="5031123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 </a:t>
            </a:r>
            <a:r>
              <a:rPr lang="en-US" dirty="0">
                <a:latin typeface="Arial"/>
                <a:cs typeface="Arial"/>
              </a:rPr>
              <a:t>Directory = </a:t>
            </a:r>
            <a:r>
              <a:rPr lang="ko-KR" altLang="en-US" dirty="0">
                <a:latin typeface="Arial"/>
                <a:cs typeface="Arial"/>
              </a:rPr>
              <a:t>폴더 </a:t>
            </a:r>
            <a:r>
              <a:rPr lang="en-US" dirty="0">
                <a:latin typeface="Arial"/>
                <a:cs typeface="Arial"/>
              </a:rPr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48718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15210</TotalTime>
  <Words>3090</Words>
  <Application>Microsoft Macintosh PowerPoint</Application>
  <PresentationFormat>화면 슬라이드 쇼(4:3)</PresentationFormat>
  <Paragraphs>609</Paragraphs>
  <Slides>75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0" baseType="lpstr">
      <vt:lpstr>Arial</vt:lpstr>
      <vt:lpstr>Calibri</vt:lpstr>
      <vt:lpstr>Courier New</vt:lpstr>
      <vt:lpstr>Wingdings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디렉토리 구조 </vt:lpstr>
      <vt:lpstr>PowerPoint 프레젠테이션</vt:lpstr>
      <vt:lpstr>PowerPoint 프레젠테이션</vt:lpstr>
      <vt:lpstr>기본적인 유닉스 명령어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일일히 타이핑을 하기가 어렵다면…</vt:lpstr>
      <vt:lpstr>때로는 매우 긴 텍스트 파일의 내용을 살펴볼 필요도 있다. </vt:lpstr>
      <vt:lpstr>PowerPoint 프레젠테이션</vt:lpstr>
      <vt:lpstr>Multiple Sequence Alignments (MSA)</vt:lpstr>
      <vt:lpstr>We have many fasta file contains homologs with original query file</vt:lpstr>
      <vt:lpstr>서열 다중 비교를 통하여 얻을 수 있는 것 </vt:lpstr>
      <vt:lpstr>PowerPoint 프레젠테이션</vt:lpstr>
      <vt:lpstr>복수의 서열 정보 정렬을 통하여…</vt:lpstr>
      <vt:lpstr>Informations from MSA</vt:lpstr>
      <vt:lpstr>Information from MSA</vt:lpstr>
      <vt:lpstr>Protein structure and MSA</vt:lpstr>
      <vt:lpstr>MSA를 통해 얻을 수 있는 정보</vt:lpstr>
      <vt:lpstr>MSA를 통해 알 수 있는 정보</vt:lpstr>
      <vt:lpstr>단백질 구조와 MSA</vt:lpstr>
      <vt:lpstr>MSA의 기본 원리</vt:lpstr>
      <vt:lpstr>PowerPoint 프레젠테이션</vt:lpstr>
      <vt:lpstr>PowerPoint 프레젠테이션</vt:lpstr>
      <vt:lpstr>물론 MSA를 수행할 수 있는 웹 서버들이 존재하지만…</vt:lpstr>
      <vt:lpstr>일단 분석의 대상이 될 서열을 준비하자 </vt:lpstr>
      <vt:lpstr>SARS-Cov-2 (Covid-19)</vt:lpstr>
      <vt:lpstr>MSA를 위한 파일 포맷 </vt:lpstr>
      <vt:lpstr>MSA를 수행할 서열 준비 </vt:lpstr>
      <vt:lpstr>MUSCLE</vt:lpstr>
      <vt:lpstr>MUSCLE</vt:lpstr>
      <vt:lpstr>MUSCLE</vt:lpstr>
      <vt:lpstr>PowerPoint 프레젠테이션</vt:lpstr>
      <vt:lpstr>PowerPoint 프레젠테이션</vt:lpstr>
      <vt:lpstr>PowerPoint 프레젠테이션</vt:lpstr>
      <vt:lpstr>Jalview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169</cp:revision>
  <dcterms:created xsi:type="dcterms:W3CDTF">2015-09-01T12:18:54Z</dcterms:created>
  <dcterms:modified xsi:type="dcterms:W3CDTF">2020-03-25T12:10:43Z</dcterms:modified>
</cp:coreProperties>
</file>